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sldIdLst>
    <p:sldId id="257" r:id="rId2"/>
    <p:sldId id="265" r:id="rId3"/>
    <p:sldId id="300" r:id="rId4"/>
    <p:sldId id="301" r:id="rId5"/>
    <p:sldId id="302" r:id="rId6"/>
    <p:sldId id="303" r:id="rId7"/>
    <p:sldId id="304" r:id="rId8"/>
    <p:sldId id="310" r:id="rId9"/>
    <p:sldId id="311" r:id="rId10"/>
    <p:sldId id="305" r:id="rId11"/>
    <p:sldId id="306" r:id="rId12"/>
    <p:sldId id="307" r:id="rId13"/>
    <p:sldId id="308" r:id="rId14"/>
    <p:sldId id="309" r:id="rId15"/>
    <p:sldId id="277" r:id="rId16"/>
    <p:sldId id="287" r:id="rId17"/>
    <p:sldId id="281" r:id="rId18"/>
    <p:sldId id="289" r:id="rId19"/>
    <p:sldId id="290" r:id="rId20"/>
    <p:sldId id="291" r:id="rId21"/>
    <p:sldId id="292" r:id="rId22"/>
    <p:sldId id="294" r:id="rId23"/>
    <p:sldId id="295" r:id="rId24"/>
    <p:sldId id="296" r:id="rId25"/>
    <p:sldId id="297" r:id="rId26"/>
    <p:sldId id="298"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0929"/>
  </p:normalViewPr>
  <p:slideViewPr>
    <p:cSldViewPr>
      <p:cViewPr varScale="1">
        <p:scale>
          <a:sx n="101" d="100"/>
          <a:sy n="101" d="100"/>
        </p:scale>
        <p:origin x="12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67AE1-7F01-403C-8850-D9691BA86C03}" type="datetimeFigureOut">
              <a:rPr lang="en-US" smtClean="0"/>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EF010C-F5A5-4B6A-9A29-44F71D3BBFC3}" type="slidenum">
              <a:rPr lang="en-US" smtClean="0"/>
              <a:t>‹#›</a:t>
            </a:fld>
            <a:endParaRPr lang="en-US"/>
          </a:p>
        </p:txBody>
      </p:sp>
    </p:spTree>
    <p:extLst>
      <p:ext uri="{BB962C8B-B14F-4D97-AF65-F5344CB8AC3E}">
        <p14:creationId xmlns:p14="http://schemas.microsoft.com/office/powerpoint/2010/main" val="2975767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a:ln/>
        </p:spPr>
      </p:sp>
      <p:sp>
        <p:nvSpPr>
          <p:cNvPr id="266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ヒラギノ角ゴ Pro W3" charset="-128"/>
            </a:endParaRPr>
          </a:p>
        </p:txBody>
      </p:sp>
    </p:spTree>
    <p:extLst>
      <p:ext uri="{BB962C8B-B14F-4D97-AF65-F5344CB8AC3E}">
        <p14:creationId xmlns:p14="http://schemas.microsoft.com/office/powerpoint/2010/main" val="2367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a:ln/>
        </p:spPr>
      </p:sp>
      <p:sp>
        <p:nvSpPr>
          <p:cNvPr id="2867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ヒラギノ角ゴ Pro W3" charset="-128"/>
            </a:endParaRPr>
          </a:p>
        </p:txBody>
      </p:sp>
    </p:spTree>
    <p:extLst>
      <p:ext uri="{BB962C8B-B14F-4D97-AF65-F5344CB8AC3E}">
        <p14:creationId xmlns:p14="http://schemas.microsoft.com/office/powerpoint/2010/main" val="111379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a:ln/>
        </p:spPr>
      </p:sp>
      <p:sp>
        <p:nvSpPr>
          <p:cNvPr id="3072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ヒラギノ角ゴ Pro W3" charset="-128"/>
            </a:endParaRPr>
          </a:p>
        </p:txBody>
      </p:sp>
    </p:spTree>
    <p:extLst>
      <p:ext uri="{BB962C8B-B14F-4D97-AF65-F5344CB8AC3E}">
        <p14:creationId xmlns:p14="http://schemas.microsoft.com/office/powerpoint/2010/main" val="188871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a:ln/>
        </p:spPr>
      </p:sp>
      <p:sp>
        <p:nvSpPr>
          <p:cNvPr id="3174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ヒラギノ角ゴ Pro W3" charset="-128"/>
            </a:endParaRPr>
          </a:p>
        </p:txBody>
      </p:sp>
    </p:spTree>
    <p:extLst>
      <p:ext uri="{BB962C8B-B14F-4D97-AF65-F5344CB8AC3E}">
        <p14:creationId xmlns:p14="http://schemas.microsoft.com/office/powerpoint/2010/main" val="3811427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a:ln/>
        </p:spPr>
      </p:sp>
      <p:sp>
        <p:nvSpPr>
          <p:cNvPr id="430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ヒラギノ角ゴ Pro W3" charset="-128"/>
            </a:endParaRPr>
          </a:p>
        </p:txBody>
      </p:sp>
    </p:spTree>
    <p:extLst>
      <p:ext uri="{BB962C8B-B14F-4D97-AF65-F5344CB8AC3E}">
        <p14:creationId xmlns:p14="http://schemas.microsoft.com/office/powerpoint/2010/main" val="18647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8563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878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0"/>
            <a:ext cx="21336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0"/>
            <a:ext cx="62484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573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2133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14460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967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23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195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79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176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218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304800" y="0"/>
            <a:ext cx="4533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8000" tIns="45720" rIns="180000" bIns="45720" numCol="1" anchor="ctr" anchorCtr="0" compatLnSpc="1">
            <a:prstTxWarp prst="textNoShape">
              <a:avLst/>
            </a:prstTxWarp>
          </a:bodyPr>
          <a:lstStyle/>
          <a:p>
            <a:pPr lvl="0"/>
            <a:endParaRPr lang="de-DE"/>
          </a:p>
        </p:txBody>
      </p:sp>
      <p:cxnSp>
        <p:nvCxnSpPr>
          <p:cNvPr id="2" name="Gerade Verbindung 1"/>
          <p:cNvCxnSpPr/>
          <p:nvPr/>
        </p:nvCxnSpPr>
        <p:spPr>
          <a:xfrm>
            <a:off x="0" y="762000"/>
            <a:ext cx="9144000" cy="1588"/>
          </a:xfrm>
          <a:prstGeom prst="line">
            <a:avLst/>
          </a:prstGeom>
          <a:ln w="108000" cap="flat" cmpd="sng" algn="ctr">
            <a:solidFill>
              <a:srgbClr val="0093D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 name="Gerade Verbindung 2"/>
          <p:cNvCxnSpPr/>
          <p:nvPr/>
        </p:nvCxnSpPr>
        <p:spPr>
          <a:xfrm>
            <a:off x="0" y="6596063"/>
            <a:ext cx="9144000" cy="1587"/>
          </a:xfrm>
          <a:prstGeom prst="line">
            <a:avLst/>
          </a:prstGeom>
          <a:ln w="108000" cap="flat" cmpd="sng" algn="ctr">
            <a:solidFill>
              <a:srgbClr val="0093D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Gerade Verbindung 1"/>
          <p:cNvCxnSpPr/>
          <p:nvPr/>
        </p:nvCxnSpPr>
        <p:spPr>
          <a:xfrm>
            <a:off x="0" y="762000"/>
            <a:ext cx="9144000" cy="1588"/>
          </a:xfrm>
          <a:prstGeom prst="line">
            <a:avLst/>
          </a:prstGeom>
          <a:ln w="108000" cap="flat" cmpd="sng" algn="ctr">
            <a:solidFill>
              <a:srgbClr val="0093D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Gerade Verbindung 2"/>
          <p:cNvCxnSpPr/>
          <p:nvPr/>
        </p:nvCxnSpPr>
        <p:spPr>
          <a:xfrm>
            <a:off x="0" y="6629400"/>
            <a:ext cx="9144000" cy="1588"/>
          </a:xfrm>
          <a:prstGeom prst="line">
            <a:avLst/>
          </a:prstGeom>
          <a:ln w="108000" cap="flat" cmpd="sng" algn="ctr">
            <a:solidFill>
              <a:srgbClr val="0093D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 name="Gerade Verbindung 1"/>
          <p:cNvCxnSpPr/>
          <p:nvPr/>
        </p:nvCxnSpPr>
        <p:spPr>
          <a:xfrm>
            <a:off x="0" y="762000"/>
            <a:ext cx="9144000" cy="1588"/>
          </a:xfrm>
          <a:prstGeom prst="line">
            <a:avLst/>
          </a:prstGeom>
          <a:ln w="108000" cap="flat" cmpd="sng" algn="ctr">
            <a:solidFill>
              <a:srgbClr val="0093D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Gerade Verbindung 2"/>
          <p:cNvCxnSpPr/>
          <p:nvPr/>
        </p:nvCxnSpPr>
        <p:spPr>
          <a:xfrm>
            <a:off x="0" y="6629400"/>
            <a:ext cx="9144000" cy="1588"/>
          </a:xfrm>
          <a:prstGeom prst="line">
            <a:avLst/>
          </a:prstGeom>
          <a:ln w="108000" cap="flat" cmpd="sng" algn="ctr">
            <a:solidFill>
              <a:srgbClr val="0093D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084" name="Picture 12" descr="wes_logo_slogan"/>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894513" y="122238"/>
            <a:ext cx="2093912" cy="411162"/>
          </a:xfrm>
          <a:prstGeom prst="rect">
            <a:avLst/>
          </a:prstGeom>
          <a:noFill/>
          <a:extLst>
            <a:ext uri="{909E8E84-426E-40DD-AFC4-6F175D3DCCD1}">
              <a14:hiddenFill xmlns:a14="http://schemas.microsoft.com/office/drawing/2010/main">
                <a:solidFill>
                  <a:srgbClr val="FFFFFF"/>
                </a:solidFill>
              </a14:hiddenFill>
            </a:ext>
          </a:extLst>
        </p:spPr>
      </p:pic>
      <p:sp>
        <p:nvSpPr>
          <p:cNvPr id="3087" name="Rectangle 15"/>
          <p:cNvSpPr>
            <a:spLocks noGrp="1" noChangeArrowheads="1"/>
          </p:cNvSpPr>
          <p:nvPr>
            <p:ph type="body" idx="1"/>
          </p:nvPr>
        </p:nvSpPr>
        <p:spPr bwMode="auto">
          <a:xfrm>
            <a:off x="304800" y="1219200"/>
            <a:ext cx="8534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2000" b="1">
          <a:solidFill>
            <a:srgbClr val="0093D3"/>
          </a:solidFill>
          <a:latin typeface="+mj-lt"/>
          <a:ea typeface="+mj-ea"/>
          <a:cs typeface="+mj-cs"/>
        </a:defRPr>
      </a:lvl1pPr>
      <a:lvl2pPr algn="l" rtl="0" eaLnBrk="0" fontAlgn="base" hangingPunct="0">
        <a:spcBef>
          <a:spcPct val="0"/>
        </a:spcBef>
        <a:spcAft>
          <a:spcPct val="0"/>
        </a:spcAft>
        <a:defRPr sz="2000" b="1">
          <a:solidFill>
            <a:srgbClr val="0093D3"/>
          </a:solidFill>
          <a:latin typeface="Verdana" pitchFamily="34" charset="0"/>
        </a:defRPr>
      </a:lvl2pPr>
      <a:lvl3pPr algn="l" rtl="0" eaLnBrk="0" fontAlgn="base" hangingPunct="0">
        <a:spcBef>
          <a:spcPct val="0"/>
        </a:spcBef>
        <a:spcAft>
          <a:spcPct val="0"/>
        </a:spcAft>
        <a:defRPr sz="2000" b="1">
          <a:solidFill>
            <a:srgbClr val="0093D3"/>
          </a:solidFill>
          <a:latin typeface="Verdana" pitchFamily="34" charset="0"/>
        </a:defRPr>
      </a:lvl3pPr>
      <a:lvl4pPr algn="l" rtl="0" eaLnBrk="0" fontAlgn="base" hangingPunct="0">
        <a:spcBef>
          <a:spcPct val="0"/>
        </a:spcBef>
        <a:spcAft>
          <a:spcPct val="0"/>
        </a:spcAft>
        <a:defRPr sz="2000" b="1">
          <a:solidFill>
            <a:srgbClr val="0093D3"/>
          </a:solidFill>
          <a:latin typeface="Verdana" pitchFamily="34" charset="0"/>
        </a:defRPr>
      </a:lvl4pPr>
      <a:lvl5pPr algn="l" rtl="0" eaLnBrk="0" fontAlgn="base" hangingPunct="0">
        <a:spcBef>
          <a:spcPct val="0"/>
        </a:spcBef>
        <a:spcAft>
          <a:spcPct val="0"/>
        </a:spcAft>
        <a:defRPr sz="2000" b="1">
          <a:solidFill>
            <a:srgbClr val="0093D3"/>
          </a:solidFill>
          <a:latin typeface="Verdana" pitchFamily="34" charset="0"/>
        </a:defRPr>
      </a:lvl5pPr>
      <a:lvl6pPr marL="457200" algn="l" rtl="0" eaLnBrk="0" fontAlgn="base" hangingPunct="0">
        <a:spcBef>
          <a:spcPct val="0"/>
        </a:spcBef>
        <a:spcAft>
          <a:spcPct val="0"/>
        </a:spcAft>
        <a:defRPr sz="2000" b="1">
          <a:solidFill>
            <a:srgbClr val="0093D3"/>
          </a:solidFill>
          <a:latin typeface="Verdana" pitchFamily="34" charset="0"/>
        </a:defRPr>
      </a:lvl6pPr>
      <a:lvl7pPr marL="914400" algn="l" rtl="0" eaLnBrk="0" fontAlgn="base" hangingPunct="0">
        <a:spcBef>
          <a:spcPct val="0"/>
        </a:spcBef>
        <a:spcAft>
          <a:spcPct val="0"/>
        </a:spcAft>
        <a:defRPr sz="2000" b="1">
          <a:solidFill>
            <a:srgbClr val="0093D3"/>
          </a:solidFill>
          <a:latin typeface="Verdana" pitchFamily="34" charset="0"/>
        </a:defRPr>
      </a:lvl7pPr>
      <a:lvl8pPr marL="1371600" algn="l" rtl="0" eaLnBrk="0" fontAlgn="base" hangingPunct="0">
        <a:spcBef>
          <a:spcPct val="0"/>
        </a:spcBef>
        <a:spcAft>
          <a:spcPct val="0"/>
        </a:spcAft>
        <a:defRPr sz="2000" b="1">
          <a:solidFill>
            <a:srgbClr val="0093D3"/>
          </a:solidFill>
          <a:latin typeface="Verdana" pitchFamily="34" charset="0"/>
        </a:defRPr>
      </a:lvl8pPr>
      <a:lvl9pPr marL="1828800" algn="l" rtl="0" eaLnBrk="0" fontAlgn="base" hangingPunct="0">
        <a:spcBef>
          <a:spcPct val="0"/>
        </a:spcBef>
        <a:spcAft>
          <a:spcPct val="0"/>
        </a:spcAft>
        <a:defRPr sz="2000" b="1">
          <a:solidFill>
            <a:srgbClr val="0093D3"/>
          </a:solidFill>
          <a:latin typeface="Verdana" pitchFamily="34" charset="0"/>
        </a:defRPr>
      </a:lvl9pPr>
    </p:titleStyle>
    <p:bodyStyle>
      <a:lvl1pPr marL="342900" indent="-342900" algn="l" rtl="0" eaLnBrk="0" fontAlgn="base" hangingPunct="0">
        <a:spcBef>
          <a:spcPct val="20000"/>
        </a:spcBef>
        <a:spcAft>
          <a:spcPct val="0"/>
        </a:spcAft>
        <a:buSzPct val="5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50000"/>
        <a:buChar char="•"/>
        <a:defRPr sz="2000">
          <a:solidFill>
            <a:schemeClr val="tx1"/>
          </a:solidFill>
          <a:latin typeface="+mn-lt"/>
        </a:defRPr>
      </a:lvl2pPr>
      <a:lvl3pPr marL="1143000" indent="-228600" algn="l" rtl="0" eaLnBrk="0" fontAlgn="base" hangingPunct="0">
        <a:spcBef>
          <a:spcPct val="20000"/>
        </a:spcBef>
        <a:spcAft>
          <a:spcPct val="0"/>
        </a:spcAft>
        <a:buSzPct val="50000"/>
        <a:buChar char="•"/>
        <a:defRPr>
          <a:solidFill>
            <a:schemeClr val="tx1"/>
          </a:solidFill>
          <a:latin typeface="+mn-lt"/>
        </a:defRPr>
      </a:lvl3pPr>
      <a:lvl4pPr marL="1600200" indent="-228600" algn="l" rtl="0" eaLnBrk="0" fontAlgn="base" hangingPunct="0">
        <a:spcBef>
          <a:spcPct val="20000"/>
        </a:spcBef>
        <a:spcAft>
          <a:spcPct val="0"/>
        </a:spcAft>
        <a:buSzPct val="50000"/>
        <a:buChar char="•"/>
        <a:defRPr sz="1600">
          <a:solidFill>
            <a:schemeClr val="tx1"/>
          </a:solidFill>
          <a:latin typeface="+mn-lt"/>
        </a:defRPr>
      </a:lvl4pPr>
      <a:lvl5pPr marL="2057400" indent="-228600" algn="l" rtl="0" eaLnBrk="0" fontAlgn="base" hangingPunct="0">
        <a:spcBef>
          <a:spcPct val="20000"/>
        </a:spcBef>
        <a:spcAft>
          <a:spcPct val="0"/>
        </a:spcAft>
        <a:buSzPct val="50000"/>
        <a:buChar char="•"/>
        <a:defRPr sz="1600">
          <a:solidFill>
            <a:schemeClr val="tx1"/>
          </a:solidFill>
          <a:latin typeface="+mn-lt"/>
        </a:defRPr>
      </a:lvl5pPr>
      <a:lvl6pPr marL="2514600" indent="-228600" algn="l" rtl="0" eaLnBrk="0" fontAlgn="base" hangingPunct="0">
        <a:spcBef>
          <a:spcPct val="20000"/>
        </a:spcBef>
        <a:spcAft>
          <a:spcPct val="0"/>
        </a:spcAft>
        <a:buSzPct val="50000"/>
        <a:buChar char="•"/>
        <a:defRPr sz="1600">
          <a:solidFill>
            <a:schemeClr val="tx1"/>
          </a:solidFill>
          <a:latin typeface="+mn-lt"/>
        </a:defRPr>
      </a:lvl6pPr>
      <a:lvl7pPr marL="2971800" indent="-228600" algn="l" rtl="0" eaLnBrk="0" fontAlgn="base" hangingPunct="0">
        <a:spcBef>
          <a:spcPct val="20000"/>
        </a:spcBef>
        <a:spcAft>
          <a:spcPct val="0"/>
        </a:spcAft>
        <a:buSzPct val="50000"/>
        <a:buChar char="•"/>
        <a:defRPr sz="1600">
          <a:solidFill>
            <a:schemeClr val="tx1"/>
          </a:solidFill>
          <a:latin typeface="+mn-lt"/>
        </a:defRPr>
      </a:lvl7pPr>
      <a:lvl8pPr marL="3429000" indent="-228600" algn="l" rtl="0" eaLnBrk="0" fontAlgn="base" hangingPunct="0">
        <a:spcBef>
          <a:spcPct val="20000"/>
        </a:spcBef>
        <a:spcAft>
          <a:spcPct val="0"/>
        </a:spcAft>
        <a:buSzPct val="50000"/>
        <a:buChar char="•"/>
        <a:defRPr sz="1600">
          <a:solidFill>
            <a:schemeClr val="tx1"/>
          </a:solidFill>
          <a:latin typeface="+mn-lt"/>
        </a:defRPr>
      </a:lvl8pPr>
      <a:lvl9pPr marL="3886200" indent="-228600" algn="l" rtl="0" eaLnBrk="0" fontAlgn="base" hangingPunct="0">
        <a:spcBef>
          <a:spcPct val="20000"/>
        </a:spcBef>
        <a:spcAft>
          <a:spcPct val="0"/>
        </a:spcAft>
        <a:buSzPct val="5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jpe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jpeg"/><Relationship Id="rId2" Type="http://schemas.openxmlformats.org/officeDocument/2006/relationships/notesSlide" Target="../notesSlides/notesSlide5.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png"/><Relationship Id="rId24"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10" Type="http://schemas.openxmlformats.org/officeDocument/2006/relationships/image" Target="../media/image32.gif"/><Relationship Id="rId19" Type="http://schemas.openxmlformats.org/officeDocument/2006/relationships/image" Target="../media/image41.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0000"/>
            <a:lum/>
            <a:extLst>
              <a:ext uri="{28A0092B-C50C-407E-A947-70E740481C1C}">
                <a14:useLocalDpi xmlns:a14="http://schemas.microsoft.com/office/drawing/2010/main"/>
              </a:ext>
            </a:extLst>
          </a:blip>
          <a:srcRect/>
          <a:stretch>
            <a:fillRect t="11000"/>
          </a:stretch>
        </a:blipFill>
        <a:effectLst/>
      </p:bgPr>
    </p:bg>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algn="r"/>
            <a:r>
              <a:rPr lang="ro-RO" sz="1600" i="1" dirty="0">
                <a:solidFill>
                  <a:schemeClr val="tx2">
                    <a:lumMod val="75000"/>
                  </a:schemeClr>
                </a:solidFill>
              </a:rPr>
              <a:t>ing. IOan </a:t>
            </a:r>
            <a:r>
              <a:rPr lang="en-US" sz="1600" i="1" dirty="0">
                <a:solidFill>
                  <a:schemeClr val="tx2">
                    <a:lumMod val="75000"/>
                  </a:schemeClr>
                </a:solidFill>
              </a:rPr>
              <a:t>POP</a:t>
            </a:r>
            <a:br>
              <a:rPr lang="ro-RO" sz="1600" i="1" dirty="0">
                <a:solidFill>
                  <a:schemeClr val="tx2">
                    <a:lumMod val="75000"/>
                  </a:schemeClr>
                </a:solidFill>
              </a:rPr>
            </a:br>
            <a:br>
              <a:rPr lang="ro-RO" sz="1600" i="1" dirty="0">
                <a:solidFill>
                  <a:schemeClr val="tx2">
                    <a:lumMod val="75000"/>
                  </a:schemeClr>
                </a:solidFill>
              </a:rPr>
            </a:br>
            <a:r>
              <a:rPr lang="en-US" sz="1600" i="1" dirty="0">
                <a:solidFill>
                  <a:schemeClr val="tx2">
                    <a:lumMod val="75000"/>
                  </a:schemeClr>
                </a:solidFill>
              </a:rPr>
              <a:t>Director </a:t>
            </a:r>
            <a:r>
              <a:rPr lang="en-US" sz="1600" i="1" dirty="0" err="1">
                <a:solidFill>
                  <a:schemeClr val="tx2">
                    <a:lumMod val="75000"/>
                  </a:schemeClr>
                </a:solidFill>
              </a:rPr>
              <a:t>Divi</a:t>
            </a:r>
            <a:r>
              <a:rPr lang="ro-RO" sz="1600" i="1" dirty="0">
                <a:solidFill>
                  <a:schemeClr val="tx2">
                    <a:lumMod val="75000"/>
                  </a:schemeClr>
                </a:solidFill>
              </a:rPr>
              <a:t>zie </a:t>
            </a:r>
            <a:br>
              <a:rPr lang="ro-RO" sz="1600" i="1" dirty="0">
                <a:solidFill>
                  <a:schemeClr val="tx2">
                    <a:lumMod val="75000"/>
                  </a:schemeClr>
                </a:solidFill>
              </a:rPr>
            </a:br>
            <a:r>
              <a:rPr lang="ro-RO" sz="1600" i="1" dirty="0">
                <a:solidFill>
                  <a:schemeClr val="tx2">
                    <a:lumMod val="75000"/>
                  </a:schemeClr>
                </a:solidFill>
              </a:rPr>
              <a:t>Protecţia Mediului</a:t>
            </a:r>
            <a:br>
              <a:rPr lang="ro-RO" sz="1600" i="1" dirty="0">
                <a:solidFill>
                  <a:schemeClr val="tx2">
                    <a:lumMod val="75000"/>
                  </a:schemeClr>
                </a:solidFill>
              </a:rPr>
            </a:br>
            <a:br>
              <a:rPr lang="ro-RO" sz="1600" i="1" dirty="0">
                <a:solidFill>
                  <a:schemeClr val="tx2">
                    <a:lumMod val="75000"/>
                  </a:schemeClr>
                </a:solidFill>
              </a:rPr>
            </a:br>
            <a:r>
              <a:rPr lang="ro-RO" sz="1600" i="1" dirty="0">
                <a:solidFill>
                  <a:schemeClr val="tx2">
                    <a:lumMod val="75000"/>
                  </a:schemeClr>
                </a:solidFill>
              </a:rPr>
              <a:t>WESSLING România</a:t>
            </a:r>
            <a:br>
              <a:rPr lang="ro-RO" sz="3600" dirty="0"/>
            </a:br>
            <a:endParaRPr lang="de-DE" sz="3200" dirty="0"/>
          </a:p>
        </p:txBody>
      </p:sp>
      <p:sp>
        <p:nvSpPr>
          <p:cNvPr id="2" name="Text Placeholder 1"/>
          <p:cNvSpPr>
            <a:spLocks noGrp="1"/>
          </p:cNvSpPr>
          <p:nvPr>
            <p:ph type="body" idx="1"/>
          </p:nvPr>
        </p:nvSpPr>
        <p:spPr>
          <a:xfrm>
            <a:off x="755116" y="2564904"/>
            <a:ext cx="7772400" cy="1500187"/>
          </a:xfrm>
        </p:spPr>
        <p:txBody>
          <a:bodyPr/>
          <a:lstStyle/>
          <a:p>
            <a:pPr algn="ctr"/>
            <a:r>
              <a:rPr lang="en-GB" sz="2400" b="1" dirty="0">
                <a:solidFill>
                  <a:srgbClr val="0070C0"/>
                </a:solidFill>
                <a:effectLst>
                  <a:outerShdw blurRad="38100" dist="38100" dir="2700000" algn="tl">
                    <a:srgbClr val="000000">
                      <a:alpha val="43137"/>
                    </a:srgbClr>
                  </a:outerShdw>
                </a:effectLst>
              </a:rPr>
              <a:t>EFECTUAREA M</a:t>
            </a:r>
            <a:r>
              <a:rPr lang="ro-RO" sz="2400" b="1" dirty="0">
                <a:solidFill>
                  <a:srgbClr val="0070C0"/>
                </a:solidFill>
                <a:effectLst>
                  <a:outerShdw blurRad="38100" dist="38100" dir="2700000" algn="tl">
                    <a:srgbClr val="000000">
                      <a:alpha val="43137"/>
                    </a:srgbClr>
                  </a:outerShdw>
                </a:effectLst>
              </a:rPr>
              <a:t>Ă</a:t>
            </a:r>
            <a:r>
              <a:rPr lang="en-GB" sz="2400" b="1" dirty="0">
                <a:solidFill>
                  <a:srgbClr val="0070C0"/>
                </a:solidFill>
                <a:effectLst>
                  <a:outerShdw blurRad="38100" dist="38100" dir="2700000" algn="tl">
                    <a:srgbClr val="000000">
                      <a:alpha val="43137"/>
                    </a:srgbClr>
                  </a:outerShdw>
                </a:effectLst>
              </a:rPr>
              <a:t>SUR</a:t>
            </a:r>
            <a:r>
              <a:rPr lang="ro-RO" sz="2400" b="1" dirty="0">
                <a:solidFill>
                  <a:srgbClr val="0070C0"/>
                </a:solidFill>
                <a:effectLst>
                  <a:outerShdw blurRad="38100" dist="38100" dir="2700000" algn="tl">
                    <a:srgbClr val="000000">
                      <a:alpha val="43137"/>
                    </a:srgbClr>
                  </a:outerShdw>
                </a:effectLst>
              </a:rPr>
              <a:t>Ă</a:t>
            </a:r>
            <a:r>
              <a:rPr lang="en-GB" sz="2400" b="1" dirty="0">
                <a:solidFill>
                  <a:srgbClr val="0070C0"/>
                </a:solidFill>
                <a:effectLst>
                  <a:outerShdw blurRad="38100" dist="38100" dir="2700000" algn="tl">
                    <a:srgbClr val="000000">
                      <a:alpha val="43137"/>
                    </a:srgbClr>
                  </a:outerShdw>
                </a:effectLst>
              </a:rPr>
              <a:t>TORILOR DE EMISII CONFORM CERIN</a:t>
            </a:r>
            <a:r>
              <a:rPr lang="ro-RO" sz="2400" b="1" dirty="0">
                <a:solidFill>
                  <a:srgbClr val="0070C0"/>
                </a:solidFill>
                <a:effectLst>
                  <a:outerShdw blurRad="38100" dist="38100" dir="2700000" algn="tl">
                    <a:srgbClr val="000000">
                      <a:alpha val="43137"/>
                    </a:srgbClr>
                  </a:outerShdw>
                </a:effectLst>
              </a:rPr>
              <a:t>Ţ</a:t>
            </a:r>
            <a:r>
              <a:rPr lang="en-GB" sz="2400" b="1" dirty="0">
                <a:solidFill>
                  <a:srgbClr val="0070C0"/>
                </a:solidFill>
                <a:effectLst>
                  <a:outerShdw blurRad="38100" dist="38100" dir="2700000" algn="tl">
                    <a:srgbClr val="000000">
                      <a:alpha val="43137"/>
                    </a:srgbClr>
                  </a:outerShdw>
                </a:effectLst>
              </a:rPr>
              <a:t>ELOR SR EN 15259 - CALITATEA AERULUI. </a:t>
            </a:r>
            <a:endParaRPr lang="ro-RO" sz="2400" b="1" dirty="0">
              <a:solidFill>
                <a:srgbClr val="0070C0"/>
              </a:solidFill>
              <a:effectLst>
                <a:outerShdw blurRad="38100" dist="38100" dir="2700000" algn="tl">
                  <a:srgbClr val="000000">
                    <a:alpha val="43137"/>
                  </a:srgbClr>
                </a:outerShdw>
              </a:effectLst>
            </a:endParaRPr>
          </a:p>
          <a:p>
            <a:pPr algn="ctr"/>
            <a:r>
              <a:rPr lang="en-GB" sz="2400" b="1" dirty="0">
                <a:solidFill>
                  <a:srgbClr val="0070C0"/>
                </a:solidFill>
                <a:effectLst>
                  <a:outerShdw blurRad="38100" dist="38100" dir="2700000" algn="tl">
                    <a:srgbClr val="000000">
                      <a:alpha val="43137"/>
                    </a:srgbClr>
                  </a:outerShdw>
                </a:effectLst>
              </a:rPr>
              <a:t>M</a:t>
            </a:r>
            <a:r>
              <a:rPr lang="ro-RO" sz="2400" b="1" dirty="0">
                <a:solidFill>
                  <a:srgbClr val="0070C0"/>
                </a:solidFill>
                <a:effectLst>
                  <a:outerShdw blurRad="38100" dist="38100" dir="2700000" algn="tl">
                    <a:srgbClr val="000000">
                      <a:alpha val="43137"/>
                    </a:srgbClr>
                  </a:outerShdw>
                </a:effectLst>
              </a:rPr>
              <a:t>Ă</a:t>
            </a:r>
            <a:r>
              <a:rPr lang="en-GB" sz="2400" b="1" dirty="0">
                <a:solidFill>
                  <a:srgbClr val="0070C0"/>
                </a:solidFill>
                <a:effectLst>
                  <a:outerShdw blurRad="38100" dist="38100" dir="2700000" algn="tl">
                    <a:srgbClr val="000000">
                      <a:alpha val="43137"/>
                    </a:srgbClr>
                  </a:outerShdw>
                </a:effectLst>
              </a:rPr>
              <a:t>SURAREA EMISIILOR SURSELOR FIXE.</a:t>
            </a:r>
            <a:r>
              <a:rPr lang="ro-RO" sz="2400" b="1" dirty="0">
                <a:solidFill>
                  <a:srgbClr val="0070C0"/>
                </a:solidFill>
                <a:effectLst>
                  <a:outerShdw blurRad="38100" dist="38100" dir="2700000" algn="tl">
                    <a:srgbClr val="000000">
                      <a:alpha val="43137"/>
                    </a:srgbClr>
                  </a:outerShdw>
                </a:effectLst>
              </a:rPr>
              <a:t>  </a:t>
            </a:r>
            <a:r>
              <a:rPr lang="en-GB" sz="2400" b="1" dirty="0">
                <a:solidFill>
                  <a:srgbClr val="0070C0"/>
                </a:solidFill>
                <a:effectLst>
                  <a:outerShdw blurRad="38100" dist="38100" dir="2700000" algn="tl">
                    <a:srgbClr val="000000">
                      <a:alpha val="43137"/>
                    </a:srgbClr>
                  </a:outerShdw>
                </a:effectLst>
              </a:rPr>
              <a:t>CERIN</a:t>
            </a:r>
            <a:r>
              <a:rPr lang="ro-RO" sz="2400" b="1" dirty="0">
                <a:solidFill>
                  <a:srgbClr val="0070C0"/>
                </a:solidFill>
                <a:effectLst>
                  <a:outerShdw blurRad="38100" dist="38100" dir="2700000" algn="tl">
                    <a:srgbClr val="000000">
                      <a:alpha val="43137"/>
                    </a:srgbClr>
                  </a:outerShdw>
                </a:effectLst>
              </a:rPr>
              <a:t>Ţ</a:t>
            </a:r>
            <a:r>
              <a:rPr lang="en-GB" sz="2400" b="1" dirty="0">
                <a:solidFill>
                  <a:srgbClr val="0070C0"/>
                </a:solidFill>
                <a:effectLst>
                  <a:outerShdw blurRad="38100" dist="38100" dir="2700000" algn="tl">
                    <a:srgbClr val="000000">
                      <a:alpha val="43137"/>
                    </a:srgbClr>
                  </a:outerShdw>
                </a:effectLst>
              </a:rPr>
              <a:t>E REFERITOARE LA SEC</a:t>
            </a:r>
            <a:r>
              <a:rPr lang="ro-RO" sz="2400" b="1" dirty="0">
                <a:solidFill>
                  <a:srgbClr val="0070C0"/>
                </a:solidFill>
                <a:effectLst>
                  <a:outerShdw blurRad="38100" dist="38100" dir="2700000" algn="tl">
                    <a:srgbClr val="000000">
                      <a:alpha val="43137"/>
                    </a:srgbClr>
                  </a:outerShdw>
                </a:effectLst>
              </a:rPr>
              <a:t>Ţ</a:t>
            </a:r>
            <a:r>
              <a:rPr lang="en-GB" sz="2400" b="1" dirty="0">
                <a:solidFill>
                  <a:srgbClr val="0070C0"/>
                </a:solidFill>
                <a:effectLst>
                  <a:outerShdw blurRad="38100" dist="38100" dir="2700000" algn="tl">
                    <a:srgbClr val="000000">
                      <a:alpha val="43137"/>
                    </a:srgbClr>
                  </a:outerShdw>
                </a:effectLst>
              </a:rPr>
              <a:t>IUNI </a:t>
            </a:r>
            <a:r>
              <a:rPr lang="ro-RO" sz="2400" b="1" dirty="0">
                <a:solidFill>
                  <a:srgbClr val="0070C0"/>
                </a:solidFill>
                <a:effectLst>
                  <a:outerShdw blurRad="38100" dist="38100" dir="2700000" algn="tl">
                    <a:srgbClr val="000000">
                      <a:alpha val="43137"/>
                    </a:srgbClr>
                  </a:outerShdw>
                </a:effectLst>
              </a:rPr>
              <a:t>Ş</a:t>
            </a:r>
            <a:r>
              <a:rPr lang="en-GB" sz="2400" b="1" dirty="0">
                <a:solidFill>
                  <a:srgbClr val="0070C0"/>
                </a:solidFill>
                <a:effectLst>
                  <a:outerShdw blurRad="38100" dist="38100" dir="2700000" algn="tl">
                    <a:srgbClr val="000000">
                      <a:alpha val="43137"/>
                    </a:srgbClr>
                  </a:outerShdw>
                </a:effectLst>
              </a:rPr>
              <a:t>I AMPLASAMENTE DE M</a:t>
            </a:r>
            <a:r>
              <a:rPr lang="ro-RO" sz="2400" b="1" dirty="0">
                <a:solidFill>
                  <a:srgbClr val="0070C0"/>
                </a:solidFill>
                <a:effectLst>
                  <a:outerShdw blurRad="38100" dist="38100" dir="2700000" algn="tl">
                    <a:srgbClr val="000000">
                      <a:alpha val="43137"/>
                    </a:srgbClr>
                  </a:outerShdw>
                </a:effectLst>
              </a:rPr>
              <a:t>Ă</a:t>
            </a:r>
            <a:r>
              <a:rPr lang="en-GB" sz="2400" b="1" dirty="0">
                <a:solidFill>
                  <a:srgbClr val="0070C0"/>
                </a:solidFill>
                <a:effectLst>
                  <a:outerShdw blurRad="38100" dist="38100" dir="2700000" algn="tl">
                    <a:srgbClr val="000000">
                      <a:alpha val="43137"/>
                    </a:srgbClr>
                  </a:outerShdw>
                </a:effectLst>
              </a:rPr>
              <a:t>SURARE, OBIECTIVUL, PLANUL </a:t>
            </a:r>
            <a:r>
              <a:rPr lang="ro-RO" sz="2400" b="1" dirty="0">
                <a:solidFill>
                  <a:srgbClr val="0070C0"/>
                </a:solidFill>
                <a:effectLst>
                  <a:outerShdw blurRad="38100" dist="38100" dir="2700000" algn="tl">
                    <a:srgbClr val="000000">
                      <a:alpha val="43137"/>
                    </a:srgbClr>
                  </a:outerShdw>
                </a:effectLst>
              </a:rPr>
              <a:t>Ş</a:t>
            </a:r>
            <a:r>
              <a:rPr lang="en-GB" sz="2400" b="1" dirty="0">
                <a:solidFill>
                  <a:srgbClr val="0070C0"/>
                </a:solidFill>
                <a:effectLst>
                  <a:outerShdw blurRad="38100" dist="38100" dir="2700000" algn="tl">
                    <a:srgbClr val="000000">
                      <a:alpha val="43137"/>
                    </a:srgbClr>
                  </a:outerShdw>
                </a:effectLst>
              </a:rPr>
              <a:t>I RAPORTUL DE M</a:t>
            </a:r>
            <a:r>
              <a:rPr lang="ro-RO" sz="2400" b="1" dirty="0">
                <a:solidFill>
                  <a:srgbClr val="0070C0"/>
                </a:solidFill>
                <a:effectLst>
                  <a:outerShdw blurRad="38100" dist="38100" dir="2700000" algn="tl">
                    <a:srgbClr val="000000">
                      <a:alpha val="43137"/>
                    </a:srgbClr>
                  </a:outerShdw>
                </a:effectLst>
              </a:rPr>
              <a:t>Ă</a:t>
            </a:r>
            <a:r>
              <a:rPr lang="en-GB" sz="2400" b="1" dirty="0">
                <a:solidFill>
                  <a:srgbClr val="0070C0"/>
                </a:solidFill>
                <a:effectLst>
                  <a:outerShdw blurRad="38100" dist="38100" dir="2700000" algn="tl">
                    <a:srgbClr val="000000">
                      <a:alpha val="43137"/>
                    </a:srgbClr>
                  </a:outerShdw>
                </a:effectLst>
              </a:rPr>
              <a:t>SURARE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email">
            <a:alphaModFix amt="40000"/>
            <a:lum/>
            <a:extLst>
              <a:ext uri="{28A0092B-C50C-407E-A947-70E740481C1C}">
                <a14:useLocalDpi xmlns:a14="http://schemas.microsoft.com/office/drawing/2010/main"/>
              </a:ext>
            </a:extLst>
          </a:blip>
          <a:srcRect/>
          <a:stretch>
            <a:fillRect t="12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a:noFill/>
        </p:spPr>
        <p:txBody>
          <a:bodyPr/>
          <a:lstStyle/>
          <a:p>
            <a:pPr marL="0" indent="0">
              <a:buNone/>
            </a:pPr>
            <a:r>
              <a:rPr lang="ro-RO" altLang="ro-RO" sz="2800" b="1" kern="1200" dirty="0">
                <a:solidFill>
                  <a:srgbClr val="00B0F0"/>
                </a:solidFill>
                <a:latin typeface="Arial" panose="020B0604020202020204" pitchFamily="34" charset="0"/>
                <a:ea typeface="+mj-ea"/>
                <a:cs typeface="Arial" panose="020B0604020202020204" pitchFamily="34" charset="0"/>
              </a:rPr>
              <a:t>OBIECTIVUL DE MĂSURARE</a:t>
            </a:r>
          </a:p>
          <a:p>
            <a:pPr marL="0" indent="0">
              <a:buSzPct val="75000"/>
              <a:buNone/>
            </a:pPr>
            <a:endParaRPr lang="ro-RO" sz="1800" b="1" dirty="0"/>
          </a:p>
          <a:p>
            <a:pPr>
              <a:buSzPct val="75000"/>
              <a:buFont typeface="Courier New" panose="02070309020205020404" pitchFamily="49" charset="0"/>
              <a:buChar char="o"/>
            </a:pPr>
            <a:r>
              <a:rPr lang="ro-RO" sz="1800" b="1" dirty="0"/>
              <a:t>Obiectivul de </a:t>
            </a:r>
            <a:r>
              <a:rPr lang="ro-RO" sz="1800" b="1"/>
              <a:t>măsurare trebuie </a:t>
            </a:r>
            <a:r>
              <a:rPr lang="ro-RO" sz="1800" b="1" dirty="0"/>
              <a:t>specificat de către client;</a:t>
            </a:r>
          </a:p>
          <a:p>
            <a:pPr>
              <a:buSzPct val="75000"/>
              <a:buFont typeface="Courier New" panose="02070309020205020404" pitchFamily="49" charset="0"/>
              <a:buChar char="o"/>
            </a:pPr>
            <a:endParaRPr lang="ro-RO" sz="1800" b="1" dirty="0"/>
          </a:p>
          <a:p>
            <a:pPr>
              <a:buSzPct val="75000"/>
              <a:buFont typeface="Courier New" panose="02070309020205020404" pitchFamily="49" charset="0"/>
              <a:buChar char="o"/>
            </a:pPr>
            <a:r>
              <a:rPr lang="ro-RO" sz="1800" b="1" dirty="0"/>
              <a:t>Locul de măsurare;</a:t>
            </a:r>
          </a:p>
          <a:p>
            <a:pPr>
              <a:buSzPct val="75000"/>
              <a:buFont typeface="Courier New" panose="02070309020205020404" pitchFamily="49" charset="0"/>
              <a:buChar char="o"/>
            </a:pPr>
            <a:endParaRPr lang="ro-RO" sz="1800" b="1" dirty="0"/>
          </a:p>
          <a:p>
            <a:pPr>
              <a:buSzPct val="75000"/>
              <a:buFont typeface="Courier New" panose="02070309020205020404" pitchFamily="49" charset="0"/>
              <a:buChar char="o"/>
            </a:pPr>
            <a:r>
              <a:rPr lang="ro-RO" sz="1800" b="1" dirty="0"/>
              <a:t>Procesul şi condiţiile de operare care sunt relevante pentru emisie;</a:t>
            </a:r>
          </a:p>
          <a:p>
            <a:pPr>
              <a:buSzPct val="75000"/>
              <a:buFont typeface="Courier New" panose="02070309020205020404" pitchFamily="49" charset="0"/>
              <a:buChar char="o"/>
            </a:pPr>
            <a:endParaRPr lang="ro-RO" sz="1800" b="1" dirty="0"/>
          </a:p>
          <a:p>
            <a:pPr>
              <a:buSzPct val="75000"/>
              <a:buFont typeface="Courier New" panose="02070309020205020404" pitchFamily="49" charset="0"/>
              <a:buChar char="o"/>
            </a:pPr>
            <a:r>
              <a:rPr lang="ro-RO" sz="1800" b="1" dirty="0"/>
              <a:t>Măsuranzii (concentraţia masică a poluantului, mărimi de referinţă, debit masic/volumetric etc.);</a:t>
            </a:r>
          </a:p>
          <a:p>
            <a:pPr>
              <a:buSzPct val="75000"/>
              <a:buFont typeface="Courier New" panose="02070309020205020404" pitchFamily="49" charset="0"/>
              <a:buChar char="o"/>
            </a:pPr>
            <a:endParaRPr lang="ro-RO" sz="1800" b="1" dirty="0"/>
          </a:p>
          <a:p>
            <a:pPr>
              <a:buSzPct val="75000"/>
              <a:buFont typeface="Courier New" panose="02070309020205020404" pitchFamily="49" charset="0"/>
              <a:buChar char="o"/>
            </a:pPr>
            <a:r>
              <a:rPr lang="ro-RO" sz="1800" b="1" dirty="0"/>
              <a:t>Perioada campaniei de măsurare;</a:t>
            </a:r>
          </a:p>
          <a:p>
            <a:pPr>
              <a:buSzPct val="75000"/>
              <a:buFont typeface="Courier New" panose="02070309020205020404" pitchFamily="49" charset="0"/>
              <a:buChar char="o"/>
            </a:pPr>
            <a:endParaRPr lang="ro-RO" sz="1800" b="1" dirty="0"/>
          </a:p>
          <a:p>
            <a:pPr>
              <a:buSzPct val="75000"/>
              <a:buFont typeface="Courier New" panose="02070309020205020404" pitchFamily="49" charset="0"/>
              <a:buChar char="o"/>
            </a:pPr>
            <a:r>
              <a:rPr lang="ro-RO" sz="1800" b="1" dirty="0"/>
              <a:t>Competenţa laboratorului de încercări.</a:t>
            </a:r>
          </a:p>
          <a:p>
            <a:pPr marL="457200" indent="-457200">
              <a:buSzPct val="75000"/>
              <a:buAutoNum type="alphaLcParenR"/>
            </a:pPr>
            <a:endParaRPr lang="ro-RO" sz="1600" b="1" dirty="0"/>
          </a:p>
          <a:p>
            <a:pPr marL="457200" indent="-457200">
              <a:buSzPct val="75000"/>
              <a:buAutoNum type="alphaLcParenR"/>
            </a:pPr>
            <a:endParaRPr lang="en-GB" sz="1600" dirty="0"/>
          </a:p>
          <a:p>
            <a:pPr marL="0" indent="0">
              <a:buNone/>
            </a:pPr>
            <a:r>
              <a:rPr lang="de-DE" dirty="0"/>
              <a:t> </a:t>
            </a:r>
          </a:p>
        </p:txBody>
      </p:sp>
    </p:spTree>
    <p:extLst>
      <p:ext uri="{BB962C8B-B14F-4D97-AF65-F5344CB8AC3E}">
        <p14:creationId xmlns:p14="http://schemas.microsoft.com/office/powerpoint/2010/main" val="393976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xEl>
                                              <p:pRg st="2" end="2"/>
                                            </p:txEl>
                                          </p:spTgt>
                                        </p:tgtEl>
                                        <p:attrNameLst>
                                          <p:attrName>style.visibility</p:attrName>
                                        </p:attrNameLst>
                                      </p:cBhvr>
                                      <p:to>
                                        <p:strVal val="visible"/>
                                      </p:to>
                                    </p:set>
                                    <p:anim calcmode="lin" valueType="num">
                                      <p:cBhvr additive="base">
                                        <p:cTn id="7" dur="500" fill="hold"/>
                                        <p:tgtEl>
                                          <p:spTgt spid="153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xEl>
                                              <p:pRg st="4" end="4"/>
                                            </p:txEl>
                                          </p:spTgt>
                                        </p:tgtEl>
                                        <p:attrNameLst>
                                          <p:attrName>style.visibility</p:attrName>
                                        </p:attrNameLst>
                                      </p:cBhvr>
                                      <p:to>
                                        <p:strVal val="visible"/>
                                      </p:to>
                                    </p:set>
                                    <p:anim calcmode="lin" valueType="num">
                                      <p:cBhvr additive="base">
                                        <p:cTn id="13" dur="500" fill="hold"/>
                                        <p:tgtEl>
                                          <p:spTgt spid="1536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6">
                                            <p:txEl>
                                              <p:pRg st="6" end="6"/>
                                            </p:txEl>
                                          </p:spTgt>
                                        </p:tgtEl>
                                        <p:attrNameLst>
                                          <p:attrName>style.visibility</p:attrName>
                                        </p:attrNameLst>
                                      </p:cBhvr>
                                      <p:to>
                                        <p:strVal val="visible"/>
                                      </p:to>
                                    </p:set>
                                    <p:anim calcmode="lin" valueType="num">
                                      <p:cBhvr additive="base">
                                        <p:cTn id="19" dur="500" fill="hold"/>
                                        <p:tgtEl>
                                          <p:spTgt spid="1536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6">
                                            <p:txEl>
                                              <p:pRg st="8" end="8"/>
                                            </p:txEl>
                                          </p:spTgt>
                                        </p:tgtEl>
                                        <p:attrNameLst>
                                          <p:attrName>style.visibility</p:attrName>
                                        </p:attrNameLst>
                                      </p:cBhvr>
                                      <p:to>
                                        <p:strVal val="visible"/>
                                      </p:to>
                                    </p:set>
                                    <p:anim calcmode="lin" valueType="num">
                                      <p:cBhvr additive="base">
                                        <p:cTn id="25" dur="500" fill="hold"/>
                                        <p:tgtEl>
                                          <p:spTgt spid="1536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6">
                                            <p:txEl>
                                              <p:pRg st="10" end="10"/>
                                            </p:txEl>
                                          </p:spTgt>
                                        </p:tgtEl>
                                        <p:attrNameLst>
                                          <p:attrName>style.visibility</p:attrName>
                                        </p:attrNameLst>
                                      </p:cBhvr>
                                      <p:to>
                                        <p:strVal val="visible"/>
                                      </p:to>
                                    </p:set>
                                    <p:anim calcmode="lin" valueType="num">
                                      <p:cBhvr additive="base">
                                        <p:cTn id="31" dur="500" fill="hold"/>
                                        <p:tgtEl>
                                          <p:spTgt spid="1536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6">
                                            <p:txEl>
                                              <p:pRg st="12" end="12"/>
                                            </p:txEl>
                                          </p:spTgt>
                                        </p:tgtEl>
                                        <p:attrNameLst>
                                          <p:attrName>style.visibility</p:attrName>
                                        </p:attrNameLst>
                                      </p:cBhvr>
                                      <p:to>
                                        <p:strVal val="visible"/>
                                      </p:to>
                                    </p:set>
                                    <p:anim calcmode="lin" valueType="num">
                                      <p:cBhvr additive="base">
                                        <p:cTn id="37" dur="500" fill="hold"/>
                                        <p:tgtEl>
                                          <p:spTgt spid="15366">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email">
            <a:alphaModFix amt="40000"/>
            <a:lum/>
            <a:extLst>
              <a:ext uri="{28A0092B-C50C-407E-A947-70E740481C1C}">
                <a14:useLocalDpi xmlns:a14="http://schemas.microsoft.com/office/drawing/2010/main"/>
              </a:ext>
            </a:extLst>
          </a:blip>
          <a:srcRect/>
          <a:stretch>
            <a:fillRect t="12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a:noFill/>
        </p:spPr>
        <p:txBody>
          <a:bodyPr/>
          <a:lstStyle/>
          <a:p>
            <a:pPr marL="0" indent="0">
              <a:buNone/>
            </a:pPr>
            <a:r>
              <a:rPr lang="ro-RO" altLang="ro-RO" sz="2800" b="1" kern="1200" dirty="0">
                <a:solidFill>
                  <a:srgbClr val="00B0F0"/>
                </a:solidFill>
                <a:latin typeface="Arial" panose="020B0604020202020204" pitchFamily="34" charset="0"/>
                <a:ea typeface="+mj-ea"/>
                <a:cs typeface="Arial" panose="020B0604020202020204" pitchFamily="34" charset="0"/>
              </a:rPr>
              <a:t>PLANUL DE MĂSURARE</a:t>
            </a:r>
          </a:p>
          <a:p>
            <a:pPr marL="0" indent="0">
              <a:buSzPct val="75000"/>
              <a:buNone/>
            </a:pPr>
            <a:endParaRPr lang="ro-RO" sz="1800" b="1" dirty="0"/>
          </a:p>
          <a:p>
            <a:pPr>
              <a:buSzPct val="75000"/>
              <a:buFont typeface="Courier New" panose="02070309020205020404" pitchFamily="49" charset="0"/>
              <a:buChar char="o"/>
            </a:pPr>
            <a:r>
              <a:rPr lang="ro-RO" sz="1600" b="1" dirty="0"/>
              <a:t>Condiţiile de funcţionare ale instalaţiei incluzând combustibilul sau alimentarea cu materie primă, componenţii efluentului gazos rezidual şi mărimile de referinţă care trebuie măsurate;</a:t>
            </a:r>
          </a:p>
          <a:p>
            <a:pPr marL="0" indent="0">
              <a:buSzPct val="75000"/>
              <a:buNone/>
            </a:pPr>
            <a:endParaRPr lang="ro-RO" sz="1600" b="1" dirty="0"/>
          </a:p>
          <a:p>
            <a:pPr>
              <a:buSzPct val="75000"/>
              <a:buFont typeface="Courier New" panose="02070309020205020404" pitchFamily="49" charset="0"/>
              <a:buChar char="o"/>
            </a:pPr>
            <a:r>
              <a:rPr lang="ro-RO" sz="1600" b="1" dirty="0"/>
              <a:t>Distribuţia în timp şi în teren ale măsurătorilor individuale cerute şi datele de măsurare;</a:t>
            </a:r>
          </a:p>
          <a:p>
            <a:pPr>
              <a:buSzPct val="75000"/>
              <a:buFont typeface="Courier New" panose="02070309020205020404" pitchFamily="49" charset="0"/>
              <a:buChar char="o"/>
            </a:pPr>
            <a:endParaRPr lang="ro-RO" sz="1600" b="1" dirty="0"/>
          </a:p>
          <a:p>
            <a:pPr>
              <a:buSzPct val="75000"/>
              <a:buFont typeface="Courier New" panose="02070309020205020404" pitchFamily="49" charset="0"/>
              <a:buChar char="o"/>
            </a:pPr>
            <a:r>
              <a:rPr lang="ro-RO" sz="1600" b="1" dirty="0"/>
              <a:t>Metodele de măsurare care trebuie aplicate;</a:t>
            </a:r>
          </a:p>
          <a:p>
            <a:pPr>
              <a:buSzPct val="75000"/>
              <a:buFont typeface="Courier New" panose="02070309020205020404" pitchFamily="49" charset="0"/>
              <a:buChar char="o"/>
            </a:pPr>
            <a:endParaRPr lang="ro-RO" sz="1600" b="1" dirty="0"/>
          </a:p>
          <a:p>
            <a:pPr>
              <a:buSzPct val="75000"/>
              <a:buFont typeface="Courier New" panose="02070309020205020404" pitchFamily="49" charset="0"/>
              <a:buChar char="o"/>
            </a:pPr>
            <a:r>
              <a:rPr lang="ro-RO" sz="1600" b="1" dirty="0"/>
              <a:t>Secţiunile de măsurare şi locuri de măsurare;</a:t>
            </a:r>
          </a:p>
          <a:p>
            <a:pPr>
              <a:buSzPct val="75000"/>
              <a:buFont typeface="Courier New" panose="02070309020205020404" pitchFamily="49" charset="0"/>
              <a:buChar char="o"/>
            </a:pPr>
            <a:endParaRPr lang="ro-RO" sz="1600" b="1" dirty="0"/>
          </a:p>
          <a:p>
            <a:pPr>
              <a:buSzPct val="75000"/>
              <a:buFont typeface="Courier New" panose="02070309020205020404" pitchFamily="49" charset="0"/>
              <a:buChar char="o"/>
            </a:pPr>
            <a:r>
              <a:rPr lang="ro-RO" sz="1600" b="1" dirty="0"/>
              <a:t>Personalul tehnic necesar pentru realizarea măsurătorilor;</a:t>
            </a:r>
          </a:p>
          <a:p>
            <a:pPr>
              <a:buSzPct val="75000"/>
              <a:buFont typeface="Courier New" panose="02070309020205020404" pitchFamily="49" charset="0"/>
              <a:buChar char="o"/>
            </a:pPr>
            <a:endParaRPr lang="ro-RO" sz="1600" b="1" dirty="0"/>
          </a:p>
          <a:p>
            <a:pPr>
              <a:buSzPct val="75000"/>
              <a:buFont typeface="Courier New" panose="02070309020205020404" pitchFamily="49" charset="0"/>
              <a:buChar char="o"/>
            </a:pPr>
            <a:r>
              <a:rPr lang="ro-RO" sz="1600" b="1" dirty="0"/>
              <a:t>Modalităţi de raportare.</a:t>
            </a:r>
          </a:p>
          <a:p>
            <a:pPr marL="457200" indent="-457200">
              <a:buSzPct val="75000"/>
              <a:buAutoNum type="alphaLcParenR"/>
            </a:pPr>
            <a:endParaRPr lang="ro-RO" sz="1600" b="1" dirty="0"/>
          </a:p>
          <a:p>
            <a:pPr marL="457200" indent="-457200">
              <a:buSzPct val="75000"/>
              <a:buAutoNum type="alphaLcParenR"/>
            </a:pPr>
            <a:endParaRPr lang="en-GB" sz="1600" dirty="0"/>
          </a:p>
          <a:p>
            <a:pPr marL="0" indent="0">
              <a:buNone/>
            </a:pPr>
            <a:r>
              <a:rPr lang="de-DE" dirty="0"/>
              <a:t> </a:t>
            </a:r>
          </a:p>
        </p:txBody>
      </p:sp>
    </p:spTree>
    <p:extLst>
      <p:ext uri="{BB962C8B-B14F-4D97-AF65-F5344CB8AC3E}">
        <p14:creationId xmlns:p14="http://schemas.microsoft.com/office/powerpoint/2010/main" val="2156837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xEl>
                                              <p:pRg st="2" end="2"/>
                                            </p:txEl>
                                          </p:spTgt>
                                        </p:tgtEl>
                                        <p:attrNameLst>
                                          <p:attrName>style.visibility</p:attrName>
                                        </p:attrNameLst>
                                      </p:cBhvr>
                                      <p:to>
                                        <p:strVal val="visible"/>
                                      </p:to>
                                    </p:set>
                                    <p:anim calcmode="lin" valueType="num">
                                      <p:cBhvr additive="base">
                                        <p:cTn id="7" dur="500" fill="hold"/>
                                        <p:tgtEl>
                                          <p:spTgt spid="153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xEl>
                                              <p:pRg st="4" end="4"/>
                                            </p:txEl>
                                          </p:spTgt>
                                        </p:tgtEl>
                                        <p:attrNameLst>
                                          <p:attrName>style.visibility</p:attrName>
                                        </p:attrNameLst>
                                      </p:cBhvr>
                                      <p:to>
                                        <p:strVal val="visible"/>
                                      </p:to>
                                    </p:set>
                                    <p:anim calcmode="lin" valueType="num">
                                      <p:cBhvr additive="base">
                                        <p:cTn id="13" dur="500" fill="hold"/>
                                        <p:tgtEl>
                                          <p:spTgt spid="1536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6">
                                            <p:txEl>
                                              <p:pRg st="6" end="6"/>
                                            </p:txEl>
                                          </p:spTgt>
                                        </p:tgtEl>
                                        <p:attrNameLst>
                                          <p:attrName>style.visibility</p:attrName>
                                        </p:attrNameLst>
                                      </p:cBhvr>
                                      <p:to>
                                        <p:strVal val="visible"/>
                                      </p:to>
                                    </p:set>
                                    <p:anim calcmode="lin" valueType="num">
                                      <p:cBhvr additive="base">
                                        <p:cTn id="19" dur="500" fill="hold"/>
                                        <p:tgtEl>
                                          <p:spTgt spid="1536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6">
                                            <p:txEl>
                                              <p:pRg st="8" end="8"/>
                                            </p:txEl>
                                          </p:spTgt>
                                        </p:tgtEl>
                                        <p:attrNameLst>
                                          <p:attrName>style.visibility</p:attrName>
                                        </p:attrNameLst>
                                      </p:cBhvr>
                                      <p:to>
                                        <p:strVal val="visible"/>
                                      </p:to>
                                    </p:set>
                                    <p:anim calcmode="lin" valueType="num">
                                      <p:cBhvr additive="base">
                                        <p:cTn id="25" dur="500" fill="hold"/>
                                        <p:tgtEl>
                                          <p:spTgt spid="1536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6">
                                            <p:txEl>
                                              <p:pRg st="10" end="10"/>
                                            </p:txEl>
                                          </p:spTgt>
                                        </p:tgtEl>
                                        <p:attrNameLst>
                                          <p:attrName>style.visibility</p:attrName>
                                        </p:attrNameLst>
                                      </p:cBhvr>
                                      <p:to>
                                        <p:strVal val="visible"/>
                                      </p:to>
                                    </p:set>
                                    <p:anim calcmode="lin" valueType="num">
                                      <p:cBhvr additive="base">
                                        <p:cTn id="31" dur="500" fill="hold"/>
                                        <p:tgtEl>
                                          <p:spTgt spid="1536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6">
                                            <p:txEl>
                                              <p:pRg st="12" end="12"/>
                                            </p:txEl>
                                          </p:spTgt>
                                        </p:tgtEl>
                                        <p:attrNameLst>
                                          <p:attrName>style.visibility</p:attrName>
                                        </p:attrNameLst>
                                      </p:cBhvr>
                                      <p:to>
                                        <p:strVal val="visible"/>
                                      </p:to>
                                    </p:set>
                                    <p:anim calcmode="lin" valueType="num">
                                      <p:cBhvr additive="base">
                                        <p:cTn id="37" dur="500" fill="hold"/>
                                        <p:tgtEl>
                                          <p:spTgt spid="15366">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email">
            <a:alphaModFix amt="40000"/>
            <a:lum/>
            <a:extLst>
              <a:ext uri="{28A0092B-C50C-407E-A947-70E740481C1C}">
                <a14:useLocalDpi xmlns:a14="http://schemas.microsoft.com/office/drawing/2010/main"/>
              </a:ext>
            </a:extLst>
          </a:blip>
          <a:srcRect/>
          <a:stretch>
            <a:fillRect t="12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a:noFill/>
        </p:spPr>
        <p:txBody>
          <a:bodyPr/>
          <a:lstStyle/>
          <a:p>
            <a:pPr marL="0" indent="0">
              <a:buNone/>
            </a:pPr>
            <a:r>
              <a:rPr lang="ro-RO" altLang="ro-RO" sz="2800" b="1" kern="1200" dirty="0">
                <a:solidFill>
                  <a:srgbClr val="00B0F0"/>
                </a:solidFill>
                <a:latin typeface="Arial" panose="020B0604020202020204" pitchFamily="34" charset="0"/>
                <a:ea typeface="+mj-ea"/>
                <a:cs typeface="Arial" panose="020B0604020202020204" pitchFamily="34" charset="0"/>
              </a:rPr>
              <a:t>PRELEVAREA ÎN CONDIŢII IZOCINETICE</a:t>
            </a:r>
          </a:p>
          <a:p>
            <a:pPr marL="0" indent="0">
              <a:buSzPct val="75000"/>
              <a:buNone/>
            </a:pPr>
            <a:endParaRPr lang="en-US" sz="1800" b="1" dirty="0"/>
          </a:p>
          <a:p>
            <a:pPr marL="0" indent="0" algn="just">
              <a:buSzPct val="75000"/>
              <a:buNone/>
            </a:pPr>
            <a:r>
              <a:rPr lang="en-US" sz="1800" b="1" dirty="0"/>
              <a:t>IZOCINETISM: </a:t>
            </a:r>
            <a:r>
              <a:rPr lang="ro-RO" sz="1800" b="1" dirty="0"/>
              <a:t>î</a:t>
            </a:r>
            <a:r>
              <a:rPr lang="en-US" sz="1800" b="1" dirty="0" err="1"/>
              <a:t>nseamna</a:t>
            </a:r>
            <a:r>
              <a:rPr lang="en-US" sz="1800" b="1" dirty="0"/>
              <a:t> </a:t>
            </a:r>
            <a:r>
              <a:rPr lang="ro-RO" sz="1800" b="1" dirty="0"/>
              <a:t>reglarea </a:t>
            </a:r>
            <a:r>
              <a:rPr lang="en-US" sz="1800" b="1" dirty="0" err="1"/>
              <a:t>debitul</a:t>
            </a:r>
            <a:r>
              <a:rPr lang="ro-RO" sz="1800" b="1" dirty="0"/>
              <a:t>ui</a:t>
            </a:r>
            <a:r>
              <a:rPr lang="en-US" sz="1800" b="1" dirty="0"/>
              <a:t> de </a:t>
            </a:r>
            <a:r>
              <a:rPr lang="en-US" sz="1800" b="1" dirty="0" err="1"/>
              <a:t>prelevare</a:t>
            </a:r>
            <a:r>
              <a:rPr lang="en-US" sz="1800" b="1" dirty="0"/>
              <a:t> </a:t>
            </a:r>
            <a:r>
              <a:rPr lang="en-US" sz="1800" b="1" dirty="0" err="1"/>
              <a:t>astfel</a:t>
            </a:r>
            <a:r>
              <a:rPr lang="en-US" sz="1800" b="1" dirty="0"/>
              <a:t> </a:t>
            </a:r>
            <a:r>
              <a:rPr lang="ro-RO" sz="1800" b="1" dirty="0"/>
              <a:t>î</a:t>
            </a:r>
            <a:r>
              <a:rPr lang="en-US" sz="1800" b="1" dirty="0" err="1"/>
              <a:t>nc</a:t>
            </a:r>
            <a:r>
              <a:rPr lang="ro-RO" sz="1800" b="1" dirty="0"/>
              <a:t>â</a:t>
            </a:r>
            <a:r>
              <a:rPr lang="en-US" sz="1800" b="1" dirty="0"/>
              <a:t>t </a:t>
            </a:r>
            <a:r>
              <a:rPr lang="en-US" sz="1800" b="1" dirty="0" err="1"/>
              <a:t>viteza</a:t>
            </a:r>
            <a:r>
              <a:rPr lang="en-US" sz="1800" b="1" dirty="0"/>
              <a:t> </a:t>
            </a:r>
            <a:r>
              <a:rPr lang="en-US" sz="1800" b="1" dirty="0" err="1"/>
              <a:t>gazului</a:t>
            </a:r>
            <a:r>
              <a:rPr lang="en-US" sz="1800" b="1" dirty="0"/>
              <a:t> care </a:t>
            </a:r>
            <a:r>
              <a:rPr lang="en-US" sz="1800" b="1" dirty="0" err="1"/>
              <a:t>intr</a:t>
            </a:r>
            <a:r>
              <a:rPr lang="ro-RO" sz="1800" b="1" dirty="0"/>
              <a:t>ă</a:t>
            </a:r>
            <a:r>
              <a:rPr lang="en-US" sz="1800" b="1" dirty="0"/>
              <a:t> </a:t>
            </a:r>
            <a:r>
              <a:rPr lang="ro-RO" sz="1800" b="1" dirty="0"/>
              <a:t>î</a:t>
            </a:r>
            <a:r>
              <a:rPr lang="en-US" sz="1800" b="1" dirty="0"/>
              <a:t>n </a:t>
            </a:r>
            <a:r>
              <a:rPr lang="en-US" sz="1800" b="1" dirty="0" err="1"/>
              <a:t>duza</a:t>
            </a:r>
            <a:r>
              <a:rPr lang="en-US" sz="1800" b="1" dirty="0"/>
              <a:t> de </a:t>
            </a:r>
            <a:r>
              <a:rPr lang="en-US" sz="1800" b="1" dirty="0" err="1"/>
              <a:t>prelevare</a:t>
            </a:r>
            <a:r>
              <a:rPr lang="en-US" sz="1800" b="1" dirty="0"/>
              <a:t> </a:t>
            </a:r>
            <a:r>
              <a:rPr lang="ro-RO" sz="1800" b="1" dirty="0"/>
              <a:t>să fie</a:t>
            </a:r>
            <a:r>
              <a:rPr lang="en-US" sz="1800" b="1" dirty="0"/>
              <a:t> </a:t>
            </a:r>
            <a:r>
              <a:rPr lang="en-US" sz="1800" b="1" dirty="0" err="1"/>
              <a:t>egal</a:t>
            </a:r>
            <a:r>
              <a:rPr lang="ro-RO" sz="1800" b="1" dirty="0"/>
              <a:t>ă</a:t>
            </a:r>
            <a:r>
              <a:rPr lang="en-US" sz="1800" b="1" dirty="0"/>
              <a:t> (</a:t>
            </a:r>
            <a:r>
              <a:rPr lang="en-US" sz="1800" b="1" dirty="0" err="1"/>
              <a:t>sau</a:t>
            </a:r>
            <a:r>
              <a:rPr lang="en-US" sz="1800" b="1" dirty="0"/>
              <a:t> c</a:t>
            </a:r>
            <a:r>
              <a:rPr lang="ro-RO" sz="1800" b="1" dirty="0"/>
              <a:t>â</a:t>
            </a:r>
            <a:r>
              <a:rPr lang="en-US" sz="1800" b="1" dirty="0"/>
              <a:t>t </a:t>
            </a:r>
            <a:r>
              <a:rPr lang="en-US" sz="1800" b="1" dirty="0" err="1"/>
              <a:t>mai</a:t>
            </a:r>
            <a:r>
              <a:rPr lang="en-US" sz="1800" b="1" dirty="0"/>
              <a:t> </a:t>
            </a:r>
            <a:r>
              <a:rPr lang="en-US" sz="1800" b="1" dirty="0" err="1"/>
              <a:t>apropiat</a:t>
            </a:r>
            <a:r>
              <a:rPr lang="ro-RO" sz="1800" b="1" dirty="0"/>
              <a:t>ă</a:t>
            </a:r>
            <a:r>
              <a:rPr lang="en-US" sz="1800" b="1" dirty="0"/>
              <a:t>) de </a:t>
            </a:r>
            <a:r>
              <a:rPr lang="en-US" sz="1800" b="1" dirty="0" err="1"/>
              <a:t>viteza</a:t>
            </a:r>
            <a:r>
              <a:rPr lang="en-US" sz="1800" b="1" dirty="0"/>
              <a:t> </a:t>
            </a:r>
            <a:r>
              <a:rPr lang="en-US" sz="1800" b="1" dirty="0" err="1"/>
              <a:t>gazului</a:t>
            </a:r>
            <a:r>
              <a:rPr lang="en-US" sz="1800" b="1" dirty="0"/>
              <a:t> de la co</a:t>
            </a:r>
            <a:r>
              <a:rPr lang="ro-RO" sz="1800" b="1" dirty="0"/>
              <a:t>ş</a:t>
            </a:r>
            <a:r>
              <a:rPr lang="en-US" sz="1800" b="1" dirty="0"/>
              <a:t>. </a:t>
            </a:r>
            <a:endParaRPr lang="ro-RO" sz="1800" b="1" dirty="0"/>
          </a:p>
          <a:p>
            <a:pPr marL="0" indent="0" algn="just">
              <a:buSzPct val="75000"/>
              <a:buNone/>
            </a:pPr>
            <a:endParaRPr lang="ro-RO" sz="1800" b="1" dirty="0"/>
          </a:p>
          <a:p>
            <a:pPr marL="0" indent="0" algn="just">
              <a:buSzPct val="75000"/>
              <a:buNone/>
            </a:pPr>
            <a:r>
              <a:rPr lang="en-US" sz="1800" b="1" dirty="0"/>
              <a:t>O </a:t>
            </a:r>
            <a:r>
              <a:rPr lang="en-US" sz="1800" b="1" dirty="0" err="1"/>
              <a:t>viteza</a:t>
            </a:r>
            <a:r>
              <a:rPr lang="en-US" sz="1800" b="1" dirty="0"/>
              <a:t> </a:t>
            </a:r>
            <a:r>
              <a:rPr lang="en-US" sz="1800" b="1" dirty="0" err="1"/>
              <a:t>mai</a:t>
            </a:r>
            <a:r>
              <a:rPr lang="en-US" sz="1800" b="1" dirty="0"/>
              <a:t> mic</a:t>
            </a:r>
            <a:r>
              <a:rPr lang="ro-RO" sz="1800" b="1" dirty="0"/>
              <a:t>ă</a:t>
            </a:r>
            <a:r>
              <a:rPr lang="en-US" sz="1800" b="1" dirty="0"/>
              <a:t> </a:t>
            </a:r>
            <a:r>
              <a:rPr lang="ro-RO" sz="1800" b="1" dirty="0"/>
              <a:t>î</a:t>
            </a:r>
            <a:r>
              <a:rPr lang="en-US" sz="1800" b="1" dirty="0"/>
              <a:t>n </a:t>
            </a:r>
            <a:r>
              <a:rPr lang="en-US" sz="1800" b="1" dirty="0" err="1"/>
              <a:t>duz</a:t>
            </a:r>
            <a:r>
              <a:rPr lang="ro-RO" sz="1800" b="1" dirty="0"/>
              <a:t>ă</a:t>
            </a:r>
            <a:r>
              <a:rPr lang="en-US" sz="1800" b="1" dirty="0"/>
              <a:t> </a:t>
            </a:r>
            <a:r>
              <a:rPr lang="en-US" sz="1800" b="1" dirty="0" err="1"/>
              <a:t>dec</a:t>
            </a:r>
            <a:r>
              <a:rPr lang="ro-RO" sz="1800" b="1" dirty="0"/>
              <a:t>â</a:t>
            </a:r>
            <a:r>
              <a:rPr lang="en-US" sz="1800" b="1" dirty="0"/>
              <a:t>t la co</a:t>
            </a:r>
            <a:r>
              <a:rPr lang="ro-RO" sz="1800" b="1" dirty="0"/>
              <a:t>ş</a:t>
            </a:r>
            <a:r>
              <a:rPr lang="en-US" sz="1800" b="1" dirty="0"/>
              <a:t> </a:t>
            </a:r>
            <a:r>
              <a:rPr lang="en-US" sz="1800" b="1" dirty="0" err="1"/>
              <a:t>determin</a:t>
            </a:r>
            <a:r>
              <a:rPr lang="ro-RO" sz="1800" b="1" dirty="0"/>
              <a:t>ă</a:t>
            </a:r>
            <a:r>
              <a:rPr lang="en-US" sz="1800" b="1" dirty="0"/>
              <a:t>  o </a:t>
            </a:r>
            <a:r>
              <a:rPr lang="ro-RO" sz="1800" b="1" dirty="0"/>
              <a:t>î</a:t>
            </a:r>
            <a:r>
              <a:rPr lang="en-US" sz="1800" b="1" dirty="0" err="1"/>
              <a:t>mbog</a:t>
            </a:r>
            <a:r>
              <a:rPr lang="ro-RO" sz="1800" b="1" dirty="0"/>
              <a:t>ăţ</a:t>
            </a:r>
            <a:r>
              <a:rPr lang="en-US" sz="1800" b="1" dirty="0"/>
              <a:t>ire a </a:t>
            </a:r>
            <a:r>
              <a:rPr lang="en-US" sz="1800" b="1" dirty="0" err="1"/>
              <a:t>particulelor</a:t>
            </a:r>
            <a:r>
              <a:rPr lang="en-US" sz="1800" b="1" dirty="0"/>
              <a:t> din </a:t>
            </a:r>
            <a:r>
              <a:rPr lang="en-US" sz="1800" b="1" dirty="0" err="1"/>
              <a:t>prob</a:t>
            </a:r>
            <a:r>
              <a:rPr lang="ro-RO" sz="1800" b="1" dirty="0"/>
              <a:t>ă</a:t>
            </a:r>
            <a:r>
              <a:rPr lang="en-US" sz="1800" b="1" dirty="0"/>
              <a:t>, </a:t>
            </a:r>
            <a:r>
              <a:rPr lang="en-US" sz="1800" b="1" dirty="0" err="1"/>
              <a:t>cauzat</a:t>
            </a:r>
            <a:r>
              <a:rPr lang="ro-RO" sz="1800" b="1" dirty="0"/>
              <a:t>ă</a:t>
            </a:r>
            <a:r>
              <a:rPr lang="en-US" sz="1800" b="1" dirty="0"/>
              <a:t> de o for</a:t>
            </a:r>
            <a:r>
              <a:rPr lang="ro-RO" sz="1800" b="1" dirty="0"/>
              <a:t>ţă</a:t>
            </a:r>
            <a:r>
              <a:rPr lang="en-US" sz="1800" b="1" dirty="0"/>
              <a:t> </a:t>
            </a:r>
            <a:r>
              <a:rPr lang="en-US" sz="1800" b="1" dirty="0" err="1"/>
              <a:t>dinamic</a:t>
            </a:r>
            <a:r>
              <a:rPr lang="ro-RO" sz="1800" b="1" dirty="0"/>
              <a:t>ă</a:t>
            </a:r>
            <a:r>
              <a:rPr lang="en-US" sz="1800" b="1" dirty="0"/>
              <a:t> </a:t>
            </a:r>
            <a:r>
              <a:rPr lang="ro-RO" sz="1800" b="1" dirty="0" err="1"/>
              <a:t>ş</a:t>
            </a:r>
            <a:r>
              <a:rPr lang="en-US" sz="1800" b="1" dirty="0"/>
              <a:t>i f</a:t>
            </a:r>
            <a:r>
              <a:rPr lang="ro-RO" sz="1800" b="1" dirty="0"/>
              <a:t>ără</a:t>
            </a:r>
            <a:r>
              <a:rPr lang="en-US" sz="1800" b="1" dirty="0"/>
              <a:t> a </a:t>
            </a:r>
            <a:r>
              <a:rPr lang="en-US" sz="1800" b="1" dirty="0" err="1"/>
              <a:t>urma</a:t>
            </a:r>
            <a:r>
              <a:rPr lang="en-US" sz="1800" b="1" dirty="0"/>
              <a:t> </a:t>
            </a:r>
            <a:r>
              <a:rPr lang="en-US" sz="1800" b="1" dirty="0" err="1"/>
              <a:t>fluxul</a:t>
            </a:r>
            <a:r>
              <a:rPr lang="en-US" sz="1800" b="1" dirty="0"/>
              <a:t> laminar normal</a:t>
            </a:r>
            <a:r>
              <a:rPr lang="ro-RO" sz="1800" b="1" dirty="0"/>
              <a:t>; contrariul apare când există o viteză mai mare în duză decât la coş. </a:t>
            </a:r>
          </a:p>
          <a:p>
            <a:pPr marL="0" indent="0" algn="just">
              <a:buSzPct val="75000"/>
              <a:buNone/>
            </a:pPr>
            <a:endParaRPr lang="ro-RO" sz="1800" b="1" dirty="0"/>
          </a:p>
          <a:p>
            <a:pPr marL="0" indent="0" algn="just">
              <a:buSzPct val="75000"/>
              <a:buNone/>
            </a:pPr>
            <a:r>
              <a:rPr lang="ro-RO" sz="1800" b="1" dirty="0"/>
              <a:t>De aceea respectarea condiţiilor de izocinetism este obligatorie în cazul poluanţilor conţinuţi în faza de particule, cum ar fi metale grele, dioxine şi furani!</a:t>
            </a:r>
          </a:p>
          <a:p>
            <a:pPr marL="0" indent="0">
              <a:buSzPct val="75000"/>
              <a:buNone/>
            </a:pPr>
            <a:endParaRPr lang="ro-RO" sz="1600" b="1" dirty="0"/>
          </a:p>
          <a:p>
            <a:pPr marL="457200" indent="-457200">
              <a:buSzPct val="75000"/>
              <a:buAutoNum type="alphaLcParenR"/>
            </a:pPr>
            <a:endParaRPr lang="en-GB" sz="1600" dirty="0"/>
          </a:p>
          <a:p>
            <a:pPr marL="0" indent="0">
              <a:buNone/>
            </a:pPr>
            <a:r>
              <a:rPr lang="de-DE" dirty="0"/>
              <a:t> </a:t>
            </a:r>
          </a:p>
        </p:txBody>
      </p:sp>
    </p:spTree>
    <p:extLst>
      <p:ext uri="{BB962C8B-B14F-4D97-AF65-F5344CB8AC3E}">
        <p14:creationId xmlns:p14="http://schemas.microsoft.com/office/powerpoint/2010/main" val="36683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6">
                                            <p:txEl>
                                              <p:pRg st="2" end="2"/>
                                            </p:txEl>
                                          </p:spTgt>
                                        </p:tgtEl>
                                        <p:attrNameLst>
                                          <p:attrName>style.visibility</p:attrName>
                                        </p:attrNameLst>
                                      </p:cBhvr>
                                      <p:to>
                                        <p:strVal val="visible"/>
                                      </p:to>
                                    </p:set>
                                    <p:animEffect transition="in" filter="fade">
                                      <p:cBhvr>
                                        <p:cTn id="7" dur="500"/>
                                        <p:tgtEl>
                                          <p:spTgt spid="1536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6">
                                            <p:txEl>
                                              <p:pRg st="4" end="4"/>
                                            </p:txEl>
                                          </p:spTgt>
                                        </p:tgtEl>
                                        <p:attrNameLst>
                                          <p:attrName>style.visibility</p:attrName>
                                        </p:attrNameLst>
                                      </p:cBhvr>
                                      <p:to>
                                        <p:strVal val="visible"/>
                                      </p:to>
                                    </p:set>
                                    <p:animEffect transition="in" filter="fade">
                                      <p:cBhvr>
                                        <p:cTn id="12" dur="500"/>
                                        <p:tgtEl>
                                          <p:spTgt spid="1536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6">
                                            <p:txEl>
                                              <p:pRg st="6" end="6"/>
                                            </p:txEl>
                                          </p:spTgt>
                                        </p:tgtEl>
                                        <p:attrNameLst>
                                          <p:attrName>style.visibility</p:attrName>
                                        </p:attrNameLst>
                                      </p:cBhvr>
                                      <p:to>
                                        <p:strVal val="visible"/>
                                      </p:to>
                                    </p:set>
                                    <p:animEffect transition="in" filter="fade">
                                      <p:cBhvr>
                                        <p:cTn id="17" dur="500"/>
                                        <p:tgtEl>
                                          <p:spTgt spid="153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a:noFill/>
        </p:spPr>
        <p:txBody>
          <a:bodyPr/>
          <a:lstStyle/>
          <a:p>
            <a:pPr marL="0" indent="0">
              <a:buNone/>
            </a:pPr>
            <a:r>
              <a:rPr lang="ro-RO" altLang="ro-RO" sz="2700" b="1" kern="1200" dirty="0">
                <a:solidFill>
                  <a:srgbClr val="00B0F0"/>
                </a:solidFill>
                <a:latin typeface="Arial" panose="020B0604020202020204" pitchFamily="34" charset="0"/>
                <a:ea typeface="+mj-ea"/>
                <a:cs typeface="Arial" panose="020B0604020202020204" pitchFamily="34" charset="0"/>
              </a:rPr>
              <a:t>SISTEM AUTOMAT DE PRELEVARE IZOCINETICĂ</a:t>
            </a:r>
          </a:p>
          <a:p>
            <a:pPr marL="0" indent="0" algn="just">
              <a:buSzPct val="75000"/>
              <a:buNone/>
            </a:pPr>
            <a:endParaRPr lang="ro-RO" sz="1600" b="1" dirty="0"/>
          </a:p>
          <a:p>
            <a:pPr marL="0" indent="0" algn="just">
              <a:buSzPct val="75000"/>
              <a:buNone/>
            </a:pPr>
            <a:endParaRPr lang="en-GB" sz="1600" b="1" dirty="0"/>
          </a:p>
          <a:p>
            <a:pPr marL="0" indent="0">
              <a:buNone/>
            </a:pPr>
            <a:r>
              <a:rPr lang="de-DE" dirty="0"/>
              <a:t> </a:t>
            </a:r>
          </a:p>
        </p:txBody>
      </p:sp>
      <p:pic>
        <p:nvPicPr>
          <p:cNvPr id="2" name="Picture 1"/>
          <p:cNvPicPr>
            <a:picLocks noChangeAspect="1"/>
          </p:cNvPicPr>
          <p:nvPr/>
        </p:nvPicPr>
        <p:blipFill>
          <a:blip r:embed="rId2"/>
          <a:stretch>
            <a:fillRect/>
          </a:stretch>
        </p:blipFill>
        <p:spPr>
          <a:xfrm>
            <a:off x="304800" y="1916832"/>
            <a:ext cx="8496300" cy="4238625"/>
          </a:xfrm>
          <a:prstGeom prst="rect">
            <a:avLst/>
          </a:prstGeom>
          <a:blipFill>
            <a:blip r:embed="rId3">
              <a:alphaModFix amt="40000"/>
            </a:blip>
            <a:tile tx="0" ty="0" sx="100000" sy="100000" flip="none" algn="tl"/>
          </a:blipFill>
        </p:spPr>
      </p:pic>
    </p:spTree>
    <p:extLst>
      <p:ext uri="{BB962C8B-B14F-4D97-AF65-F5344CB8AC3E}">
        <p14:creationId xmlns:p14="http://schemas.microsoft.com/office/powerpoint/2010/main" val="53037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email">
            <a:alphaModFix amt="60000"/>
            <a:lum/>
            <a:extLst>
              <a:ext uri="{28A0092B-C50C-407E-A947-70E740481C1C}">
                <a14:useLocalDpi xmlns:a14="http://schemas.microsoft.com/office/drawing/2010/main"/>
              </a:ext>
            </a:extLst>
          </a:blip>
          <a:srcRect/>
          <a:stretch>
            <a:fillRect t="11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a:noFill/>
        </p:spPr>
        <p:txBody>
          <a:bodyPr/>
          <a:lstStyle/>
          <a:p>
            <a:pPr marL="0" indent="0">
              <a:buNone/>
            </a:pPr>
            <a:r>
              <a:rPr lang="ro-RO" altLang="ro-RO" sz="2700" b="1" kern="1200" dirty="0">
                <a:solidFill>
                  <a:srgbClr val="0070C0"/>
                </a:solidFill>
                <a:latin typeface="Arial" panose="020B0604020202020204" pitchFamily="34" charset="0"/>
                <a:ea typeface="+mj-ea"/>
                <a:cs typeface="Arial" panose="020B0604020202020204" pitchFamily="34" charset="0"/>
              </a:rPr>
              <a:t>PRELEVARE ÎN CONDIŢII IZOCINETICE</a:t>
            </a:r>
          </a:p>
          <a:p>
            <a:pPr marL="0" indent="0" algn="just">
              <a:buSzPct val="75000"/>
              <a:buNone/>
            </a:pPr>
            <a:endParaRPr lang="ro-RO" sz="1600" b="1" dirty="0"/>
          </a:p>
          <a:p>
            <a:pPr marL="0" indent="0" algn="just">
              <a:buSzPct val="75000"/>
              <a:buNone/>
            </a:pPr>
            <a:endParaRPr lang="en-GB" sz="1600" b="1" dirty="0"/>
          </a:p>
          <a:p>
            <a:pPr marL="0" indent="0">
              <a:buNone/>
            </a:pPr>
            <a:r>
              <a:rPr lang="de-DE" dirty="0"/>
              <a:t> </a:t>
            </a:r>
          </a:p>
        </p:txBody>
      </p:sp>
      <p:graphicFrame>
        <p:nvGraphicFramePr>
          <p:cNvPr id="3" name="Table 2"/>
          <p:cNvGraphicFramePr>
            <a:graphicFrameLocks noGrp="1"/>
          </p:cNvGraphicFramePr>
          <p:nvPr>
            <p:extLst>
              <p:ext uri="{D42A27DB-BD31-4B8C-83A1-F6EECF244321}">
                <p14:modId xmlns:p14="http://schemas.microsoft.com/office/powerpoint/2010/main" val="3046095671"/>
              </p:ext>
            </p:extLst>
          </p:nvPr>
        </p:nvGraphicFramePr>
        <p:xfrm>
          <a:off x="1259632" y="1988840"/>
          <a:ext cx="6144344" cy="4084465"/>
        </p:xfrm>
        <a:graphic>
          <a:graphicData uri="http://schemas.openxmlformats.org/drawingml/2006/table">
            <a:tbl>
              <a:tblPr firstRow="1" bandRow="1">
                <a:tableStyleId>{5C22544A-7EE6-4342-B048-85BDC9FD1C3A}</a:tableStyleId>
              </a:tblPr>
              <a:tblGrid>
                <a:gridCol w="3072172">
                  <a:extLst>
                    <a:ext uri="{9D8B030D-6E8A-4147-A177-3AD203B41FA5}">
                      <a16:colId xmlns:a16="http://schemas.microsoft.com/office/drawing/2014/main" val="20000"/>
                    </a:ext>
                  </a:extLst>
                </a:gridCol>
                <a:gridCol w="3072172">
                  <a:extLst>
                    <a:ext uri="{9D8B030D-6E8A-4147-A177-3AD203B41FA5}">
                      <a16:colId xmlns:a16="http://schemas.microsoft.com/office/drawing/2014/main" val="20001"/>
                    </a:ext>
                  </a:extLst>
                </a:gridCol>
              </a:tblGrid>
              <a:tr h="492055">
                <a:tc>
                  <a:txBody>
                    <a:bodyPr/>
                    <a:lstStyle/>
                    <a:p>
                      <a:pPr algn="l"/>
                      <a:r>
                        <a:rPr lang="ro-RO" sz="2000" dirty="0"/>
                        <a:t>DETERMINARE</a:t>
                      </a:r>
                      <a:endParaRPr lang="en-GB" sz="2000" dirty="0"/>
                    </a:p>
                  </a:txBody>
                  <a:tcPr anchor="ctr"/>
                </a:tc>
                <a:tc>
                  <a:txBody>
                    <a:bodyPr/>
                    <a:lstStyle/>
                    <a:p>
                      <a:pPr algn="l"/>
                      <a:r>
                        <a:rPr lang="ro-RO" sz="2000" dirty="0"/>
                        <a:t>STANDARD</a:t>
                      </a:r>
                      <a:endParaRPr lang="en-GB" sz="2000" dirty="0"/>
                    </a:p>
                  </a:txBody>
                  <a:tcPr anchor="ctr"/>
                </a:tc>
                <a:extLst>
                  <a:ext uri="{0D108BD9-81ED-4DB2-BD59-A6C34878D82A}">
                    <a16:rowId xmlns:a16="http://schemas.microsoft.com/office/drawing/2014/main" val="10000"/>
                  </a:ext>
                </a:extLst>
              </a:tr>
              <a:tr h="492055">
                <a:tc>
                  <a:txBody>
                    <a:bodyPr/>
                    <a:lstStyle/>
                    <a:p>
                      <a:pPr algn="l"/>
                      <a:r>
                        <a:rPr lang="ro-RO" dirty="0"/>
                        <a:t>Dioxine şi furani</a:t>
                      </a:r>
                      <a:endParaRPr lang="en-GB" dirty="0"/>
                    </a:p>
                  </a:txBody>
                  <a:tcPr anchor="ctr"/>
                </a:tc>
                <a:tc>
                  <a:txBody>
                    <a:bodyPr/>
                    <a:lstStyle/>
                    <a:p>
                      <a:pPr algn="l"/>
                      <a:r>
                        <a:rPr lang="en-US" dirty="0"/>
                        <a:t>SR EN 1948-1</a:t>
                      </a:r>
                      <a:endParaRPr lang="en-GB" dirty="0"/>
                    </a:p>
                  </a:txBody>
                  <a:tcPr anchor="ctr"/>
                </a:tc>
                <a:extLst>
                  <a:ext uri="{0D108BD9-81ED-4DB2-BD59-A6C34878D82A}">
                    <a16:rowId xmlns:a16="http://schemas.microsoft.com/office/drawing/2014/main" val="10001"/>
                  </a:ext>
                </a:extLst>
              </a:tr>
              <a:tr h="492055">
                <a:tc>
                  <a:txBody>
                    <a:bodyPr/>
                    <a:lstStyle/>
                    <a:p>
                      <a:pPr algn="l"/>
                      <a:r>
                        <a:rPr lang="ro-RO" dirty="0"/>
                        <a:t>Pulberi</a:t>
                      </a:r>
                      <a:endParaRPr lang="en-GB" dirty="0"/>
                    </a:p>
                  </a:txBody>
                  <a:tcPr anchor="ctr"/>
                </a:tc>
                <a:tc>
                  <a:txBody>
                    <a:bodyPr/>
                    <a:lstStyle/>
                    <a:p>
                      <a:pPr algn="l"/>
                      <a:r>
                        <a:rPr lang="en-US" dirty="0"/>
                        <a:t>SR ISO 9096,</a:t>
                      </a:r>
                    </a:p>
                    <a:p>
                      <a:pPr algn="l"/>
                      <a:r>
                        <a:rPr lang="en-US" dirty="0"/>
                        <a:t>SR</a:t>
                      </a:r>
                      <a:r>
                        <a:rPr lang="en-US" baseline="0" dirty="0"/>
                        <a:t> EN 13284-1</a:t>
                      </a:r>
                      <a:endParaRPr lang="en-GB" dirty="0"/>
                    </a:p>
                  </a:txBody>
                  <a:tcPr anchor="ctr"/>
                </a:tc>
                <a:extLst>
                  <a:ext uri="{0D108BD9-81ED-4DB2-BD59-A6C34878D82A}">
                    <a16:rowId xmlns:a16="http://schemas.microsoft.com/office/drawing/2014/main" val="10002"/>
                  </a:ext>
                </a:extLst>
              </a:tr>
              <a:tr h="492055">
                <a:tc>
                  <a:txBody>
                    <a:bodyPr/>
                    <a:lstStyle/>
                    <a:p>
                      <a:pPr algn="l"/>
                      <a:r>
                        <a:rPr lang="ro-RO" dirty="0"/>
                        <a:t>Metale</a:t>
                      </a:r>
                      <a:r>
                        <a:rPr lang="ro-RO" baseline="0" dirty="0"/>
                        <a:t> grele</a:t>
                      </a:r>
                    </a:p>
                  </a:txBody>
                  <a:tcPr anchor="ctr"/>
                </a:tc>
                <a:tc>
                  <a:txBody>
                    <a:bodyPr/>
                    <a:lstStyle/>
                    <a:p>
                      <a:pPr algn="l"/>
                      <a:r>
                        <a:rPr lang="en-US" dirty="0"/>
                        <a:t>SR EN 14385</a:t>
                      </a:r>
                      <a:endParaRPr lang="en-GB" dirty="0"/>
                    </a:p>
                  </a:txBody>
                  <a:tcPr anchor="ctr"/>
                </a:tc>
                <a:extLst>
                  <a:ext uri="{0D108BD9-81ED-4DB2-BD59-A6C34878D82A}">
                    <a16:rowId xmlns:a16="http://schemas.microsoft.com/office/drawing/2014/main" val="10003"/>
                  </a:ext>
                </a:extLst>
              </a:tr>
              <a:tr h="492055">
                <a:tc>
                  <a:txBody>
                    <a:bodyPr/>
                    <a:lstStyle/>
                    <a:p>
                      <a:pPr algn="l"/>
                      <a:r>
                        <a:rPr lang="ro-RO" dirty="0"/>
                        <a:t>Mercur</a:t>
                      </a:r>
                      <a:endParaRPr lang="en-GB" dirty="0"/>
                    </a:p>
                  </a:txBody>
                  <a:tcPr anchor="ctr"/>
                </a:tc>
                <a:tc>
                  <a:txBody>
                    <a:bodyPr/>
                    <a:lstStyle/>
                    <a:p>
                      <a:pPr algn="l"/>
                      <a:r>
                        <a:rPr lang="en-US" dirty="0"/>
                        <a:t>SR EN 13211</a:t>
                      </a:r>
                      <a:endParaRPr lang="en-GB" dirty="0"/>
                    </a:p>
                  </a:txBody>
                  <a:tcPr anchor="ctr"/>
                </a:tc>
                <a:extLst>
                  <a:ext uri="{0D108BD9-81ED-4DB2-BD59-A6C34878D82A}">
                    <a16:rowId xmlns:a16="http://schemas.microsoft.com/office/drawing/2014/main" val="10004"/>
                  </a:ext>
                </a:extLst>
              </a:tr>
              <a:tr h="492055">
                <a:tc>
                  <a:txBody>
                    <a:bodyPr/>
                    <a:lstStyle/>
                    <a:p>
                      <a:pPr algn="l"/>
                      <a:r>
                        <a:rPr lang="ro-RO" dirty="0"/>
                        <a:t>Acid clorhidric</a:t>
                      </a:r>
                      <a:endParaRPr lang="en-GB" dirty="0"/>
                    </a:p>
                  </a:txBody>
                  <a:tcPr anchor="ctr"/>
                </a:tc>
                <a:tc>
                  <a:txBody>
                    <a:bodyPr/>
                    <a:lstStyle/>
                    <a:p>
                      <a:pPr algn="l"/>
                      <a:r>
                        <a:rPr lang="en-US" dirty="0"/>
                        <a:t>SR EN 1911</a:t>
                      </a:r>
                      <a:endParaRPr lang="en-GB" dirty="0"/>
                    </a:p>
                  </a:txBody>
                  <a:tcPr anchor="ctr"/>
                </a:tc>
                <a:extLst>
                  <a:ext uri="{0D108BD9-81ED-4DB2-BD59-A6C34878D82A}">
                    <a16:rowId xmlns:a16="http://schemas.microsoft.com/office/drawing/2014/main" val="10005"/>
                  </a:ext>
                </a:extLst>
              </a:tr>
              <a:tr h="492055">
                <a:tc>
                  <a:txBody>
                    <a:bodyPr/>
                    <a:lstStyle/>
                    <a:p>
                      <a:pPr algn="l"/>
                      <a:r>
                        <a:rPr lang="ro-RO" dirty="0"/>
                        <a:t>Acid fluorhidric</a:t>
                      </a:r>
                      <a:endParaRPr lang="en-GB" dirty="0"/>
                    </a:p>
                  </a:txBody>
                  <a:tcPr anchor="ctr"/>
                </a:tc>
                <a:tc>
                  <a:txBody>
                    <a:bodyPr/>
                    <a:lstStyle/>
                    <a:p>
                      <a:pPr algn="l"/>
                      <a:r>
                        <a:rPr lang="en-US" dirty="0"/>
                        <a:t>SR ISO 15713</a:t>
                      </a:r>
                      <a:endParaRPr lang="en-GB" dirty="0"/>
                    </a:p>
                  </a:txBody>
                  <a:tcPr anchor="ctr"/>
                </a:tc>
                <a:extLst>
                  <a:ext uri="{0D108BD9-81ED-4DB2-BD59-A6C34878D82A}">
                    <a16:rowId xmlns:a16="http://schemas.microsoft.com/office/drawing/2014/main" val="10006"/>
                  </a:ext>
                </a:extLst>
              </a:tr>
              <a:tr h="492055">
                <a:tc>
                  <a:txBody>
                    <a:bodyPr/>
                    <a:lstStyle/>
                    <a:p>
                      <a:pPr algn="l"/>
                      <a:r>
                        <a:rPr lang="ro-RO" dirty="0"/>
                        <a:t>Formaldehidă</a:t>
                      </a:r>
                      <a:endParaRPr lang="en-GB" dirty="0"/>
                    </a:p>
                  </a:txBody>
                  <a:tcPr anchor="ctr"/>
                </a:tc>
                <a:tc>
                  <a:txBody>
                    <a:bodyPr/>
                    <a:lstStyle/>
                    <a:p>
                      <a:pPr algn="l"/>
                      <a:r>
                        <a:rPr lang="en-US" dirty="0"/>
                        <a:t>EPA METHOD 316</a:t>
                      </a:r>
                      <a:endParaRPr lang="en-GB" dirty="0"/>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8467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Bild 3" descr="3_Folien-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302125"/>
            <a:ext cx="91440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1520" y="980728"/>
            <a:ext cx="8712968" cy="2677656"/>
          </a:xfrm>
          <a:prstGeom prst="rect">
            <a:avLst/>
          </a:prstGeom>
        </p:spPr>
        <p:txBody>
          <a:bodyPr wrap="square">
            <a:spAutoFit/>
          </a:bodyPr>
          <a:lstStyle/>
          <a:p>
            <a:r>
              <a:rPr lang="ro-RO" sz="2400" dirty="0">
                <a:latin typeface="Candara" pitchFamily="34" charset="0"/>
              </a:rPr>
              <a:t>WESSLING Romania SRL este o compani</a:t>
            </a:r>
            <a:r>
              <a:rPr lang="en-US" sz="2400" dirty="0">
                <a:latin typeface="Candara" pitchFamily="34" charset="0"/>
              </a:rPr>
              <a:t>e</a:t>
            </a:r>
            <a:r>
              <a:rPr lang="ro-RO" sz="2400" dirty="0">
                <a:latin typeface="Candara" pitchFamily="34" charset="0"/>
              </a:rPr>
              <a:t> românească membră a cunoscutei reţele de laboratoare din Europa – </a:t>
            </a:r>
            <a:r>
              <a:rPr lang="ro-RO" sz="2400" b="1" dirty="0">
                <a:latin typeface="Candara" pitchFamily="34" charset="0"/>
              </a:rPr>
              <a:t>WESSLING</a:t>
            </a:r>
            <a:r>
              <a:rPr lang="ro-RO" sz="2400" dirty="0">
                <a:latin typeface="Candara" pitchFamily="34" charset="0"/>
              </a:rPr>
              <a:t> – cu sediul central in Altenberge, Germania.</a:t>
            </a:r>
          </a:p>
          <a:p>
            <a:endParaRPr lang="ro-RO" sz="2400" dirty="0">
              <a:latin typeface="Candara" pitchFamily="34" charset="0"/>
            </a:endParaRPr>
          </a:p>
          <a:p>
            <a:r>
              <a:rPr lang="ro-RO" sz="2400" dirty="0">
                <a:latin typeface="Candara" pitchFamily="34" charset="0"/>
              </a:rPr>
              <a:t>REPREZENTAM combinaţia unică de servicii de laborator şi consultanţă/inginerie, fapt ce ne aduce statutul unui  partener de încredere în domeniile Calităţii, Siguranţei, Sănătăţii şi Mediului</a:t>
            </a:r>
            <a:r>
              <a:rPr lang="ro-RO" dirty="0"/>
              <a:t>.</a:t>
            </a:r>
          </a:p>
        </p:txBody>
      </p:sp>
      <p:sp>
        <p:nvSpPr>
          <p:cNvPr id="3" name="TextBox 2"/>
          <p:cNvSpPr txBox="1"/>
          <p:nvPr/>
        </p:nvSpPr>
        <p:spPr>
          <a:xfrm>
            <a:off x="539552" y="40268"/>
            <a:ext cx="3528392" cy="584775"/>
          </a:xfrm>
          <a:prstGeom prst="rect">
            <a:avLst/>
          </a:prstGeom>
          <a:noFill/>
        </p:spPr>
        <p:txBody>
          <a:bodyPr wrap="square" rtlCol="0">
            <a:spAutoFit/>
          </a:bodyPr>
          <a:lstStyle/>
          <a:p>
            <a:r>
              <a:rPr lang="ro-RO" sz="3200" b="1" dirty="0">
                <a:solidFill>
                  <a:srgbClr val="0070C0"/>
                </a:solidFill>
                <a:latin typeface="Candara" pitchFamily="34" charset="0"/>
              </a:rPr>
              <a:t>CINE SUNTEM ?</a:t>
            </a:r>
          </a:p>
        </p:txBody>
      </p:sp>
    </p:spTree>
    <p:extLst>
      <p:ext uri="{BB962C8B-B14F-4D97-AF65-F5344CB8AC3E}">
        <p14:creationId xmlns:p14="http://schemas.microsoft.com/office/powerpoint/2010/main" val="221128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3"/>
          <p:cNvSpPr txBox="1">
            <a:spLocks noChangeArrowheads="1"/>
          </p:cNvSpPr>
          <p:nvPr/>
        </p:nvSpPr>
        <p:spPr bwMode="auto">
          <a:xfrm>
            <a:off x="165100" y="903288"/>
            <a:ext cx="4262884" cy="2381697"/>
          </a:xfrm>
          <a:prstGeom prst="rect">
            <a:avLst/>
          </a:prstGeom>
          <a:ln/>
        </p:spPr>
        <p:style>
          <a:lnRef idx="0">
            <a:schemeClr val="accent3"/>
          </a:lnRef>
          <a:fillRef idx="3">
            <a:schemeClr val="accent3"/>
          </a:fillRef>
          <a:effectRef idx="3">
            <a:schemeClr val="accent3"/>
          </a:effectRef>
          <a:fontRef idx="minor">
            <a:schemeClr val="lt1"/>
          </a:fontRef>
        </p:style>
        <p:txBody>
          <a:bodyPr lIns="468000" tIns="252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lnSpc>
                <a:spcPts val="2500"/>
              </a:lnSpc>
              <a:spcAft>
                <a:spcPts val="1000"/>
              </a:spcAft>
              <a:buFont typeface="Arial" charset="0"/>
              <a:buNone/>
            </a:pPr>
            <a:r>
              <a:rPr lang="de-DE" sz="2000" b="1" dirty="0">
                <a:latin typeface="Candara" pitchFamily="34" charset="0"/>
                <a:ea typeface="ＭＳ Ｐゴシック" pitchFamily="34" charset="-128"/>
              </a:rPr>
              <a:t>GRUPUL WESSLING</a:t>
            </a:r>
            <a:r>
              <a:rPr lang="ro-RO" sz="2000" b="1" dirty="0">
                <a:latin typeface="Candara" pitchFamily="34" charset="0"/>
                <a:ea typeface="ＭＳ Ｐゴシック" pitchFamily="34" charset="-128"/>
              </a:rPr>
              <a:t> </a:t>
            </a:r>
            <a:endParaRPr lang="de-DE" sz="2000" b="1" dirty="0">
              <a:latin typeface="Candara" pitchFamily="34" charset="0"/>
              <a:ea typeface="ＭＳ Ｐゴシック" pitchFamily="34" charset="-128"/>
            </a:endParaRPr>
          </a:p>
          <a:p>
            <a:pPr eaLnBrk="1" hangingPunct="1">
              <a:lnSpc>
                <a:spcPts val="2200"/>
              </a:lnSpc>
              <a:spcAft>
                <a:spcPts val="800"/>
              </a:spcAft>
            </a:pPr>
            <a:r>
              <a:rPr lang="de-DE" sz="2000" dirty="0">
                <a:latin typeface="Candara" pitchFamily="34" charset="0"/>
              </a:rPr>
              <a:t>Infiin</a:t>
            </a:r>
            <a:r>
              <a:rPr lang="ro-RO" sz="2000" dirty="0">
                <a:latin typeface="Candara" pitchFamily="34" charset="0"/>
              </a:rPr>
              <a:t>ţ</a:t>
            </a:r>
            <a:r>
              <a:rPr lang="de-DE" sz="2000" dirty="0">
                <a:latin typeface="Candara" pitchFamily="34" charset="0"/>
              </a:rPr>
              <a:t>at </a:t>
            </a:r>
            <a:r>
              <a:rPr lang="ro-RO" sz="2000" dirty="0">
                <a:latin typeface="Candara" pitchFamily="34" charset="0"/>
              </a:rPr>
              <a:t>î</a:t>
            </a:r>
            <a:r>
              <a:rPr lang="de-DE" sz="2000" dirty="0">
                <a:latin typeface="Candara" pitchFamily="34" charset="0"/>
              </a:rPr>
              <a:t>n</a:t>
            </a:r>
            <a:r>
              <a:rPr lang="ro-RO" sz="2000" dirty="0">
                <a:latin typeface="Candara" pitchFamily="34" charset="0"/>
              </a:rPr>
              <a:t>  </a:t>
            </a:r>
            <a:r>
              <a:rPr lang="de-DE" sz="2000" dirty="0">
                <a:latin typeface="Candara" pitchFamily="34" charset="0"/>
              </a:rPr>
              <a:t>1983</a:t>
            </a:r>
          </a:p>
          <a:p>
            <a:pPr eaLnBrk="1" hangingPunct="1">
              <a:lnSpc>
                <a:spcPts val="2200"/>
              </a:lnSpc>
              <a:spcAft>
                <a:spcPts val="800"/>
              </a:spcAft>
            </a:pPr>
            <a:r>
              <a:rPr lang="de-DE" sz="2000" dirty="0">
                <a:latin typeface="Candara" pitchFamily="34" charset="0"/>
              </a:rPr>
              <a:t>Angajati      peste </a:t>
            </a:r>
            <a:r>
              <a:rPr lang="ro-RO" sz="2000" dirty="0">
                <a:latin typeface="Candara" pitchFamily="34" charset="0"/>
              </a:rPr>
              <a:t>1</a:t>
            </a:r>
            <a:r>
              <a:rPr lang="en-US" sz="2000" dirty="0">
                <a:latin typeface="Candara" pitchFamily="34" charset="0"/>
              </a:rPr>
              <a:t>1</a:t>
            </a:r>
            <a:r>
              <a:rPr lang="ro-RO" sz="2000" dirty="0">
                <a:latin typeface="Candara" pitchFamily="34" charset="0"/>
              </a:rPr>
              <a:t>0</a:t>
            </a:r>
            <a:r>
              <a:rPr lang="en-US" sz="2000" dirty="0">
                <a:latin typeface="Candara" pitchFamily="34" charset="0"/>
              </a:rPr>
              <a:t>0</a:t>
            </a:r>
            <a:endParaRPr lang="de-DE" sz="2000" dirty="0">
              <a:latin typeface="Candara" pitchFamily="34" charset="0"/>
            </a:endParaRPr>
          </a:p>
          <a:p>
            <a:pPr eaLnBrk="1" hangingPunct="1">
              <a:lnSpc>
                <a:spcPts val="2200"/>
              </a:lnSpc>
              <a:spcAft>
                <a:spcPts val="800"/>
              </a:spcAft>
            </a:pPr>
            <a:r>
              <a:rPr lang="de-DE" sz="2000" dirty="0">
                <a:latin typeface="Candara" pitchFamily="34" charset="0"/>
              </a:rPr>
              <a:t>Cifra de afaceri </a:t>
            </a:r>
            <a:r>
              <a:rPr lang="ro-RO" sz="2000" dirty="0">
                <a:latin typeface="Candara" pitchFamily="34" charset="0"/>
              </a:rPr>
              <a:t>   </a:t>
            </a:r>
            <a:r>
              <a:rPr lang="de-DE" sz="2000" dirty="0">
                <a:latin typeface="Candara" pitchFamily="34" charset="0"/>
              </a:rPr>
              <a:t> </a:t>
            </a:r>
            <a:r>
              <a:rPr lang="en-US" sz="2000" dirty="0">
                <a:latin typeface="Candara" pitchFamily="34" charset="0"/>
              </a:rPr>
              <a:t>1</a:t>
            </a:r>
            <a:r>
              <a:rPr lang="ro-RO" sz="2000" dirty="0">
                <a:latin typeface="Candara" pitchFamily="34" charset="0"/>
              </a:rPr>
              <a:t>1</a:t>
            </a:r>
            <a:r>
              <a:rPr lang="en-US" sz="2000" dirty="0">
                <a:latin typeface="Candara" pitchFamily="34" charset="0"/>
              </a:rPr>
              <a:t>0 </a:t>
            </a:r>
            <a:r>
              <a:rPr lang="de-DE" sz="2000" dirty="0">
                <a:latin typeface="Candara" pitchFamily="34" charset="0"/>
              </a:rPr>
              <a:t>mil. EURO </a:t>
            </a:r>
            <a:br>
              <a:rPr lang="de-DE" sz="2000" dirty="0">
                <a:latin typeface="Candara" pitchFamily="34" charset="0"/>
              </a:rPr>
            </a:br>
            <a:r>
              <a:rPr lang="de-DE" sz="1600" dirty="0">
                <a:latin typeface="Candara" pitchFamily="34" charset="0"/>
              </a:rPr>
              <a:t>date </a:t>
            </a:r>
            <a:r>
              <a:rPr lang="ro-RO" sz="1600" dirty="0">
                <a:latin typeface="Candara" pitchFamily="34" charset="0"/>
              </a:rPr>
              <a:t>Dece</a:t>
            </a:r>
            <a:r>
              <a:rPr lang="de-DE" sz="1600" dirty="0">
                <a:latin typeface="Candara" pitchFamily="34" charset="0"/>
              </a:rPr>
              <a:t>mbrie 20</a:t>
            </a:r>
            <a:r>
              <a:rPr lang="ro-RO" sz="1600" dirty="0">
                <a:latin typeface="Candara" pitchFamily="34" charset="0"/>
              </a:rPr>
              <a:t>1</a:t>
            </a:r>
            <a:r>
              <a:rPr lang="en-US" sz="1600" dirty="0">
                <a:latin typeface="Candara" pitchFamily="34" charset="0"/>
              </a:rPr>
              <a:t>6</a:t>
            </a:r>
            <a:endParaRPr lang="de-DE" sz="1600" dirty="0">
              <a:latin typeface="Candara" pitchFamily="34" charset="0"/>
            </a:endParaRPr>
          </a:p>
        </p:txBody>
      </p:sp>
      <p:pic>
        <p:nvPicPr>
          <p:cNvPr id="5123" name="Picture 4" descr="272_4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3501009"/>
            <a:ext cx="4104456" cy="298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feld 3"/>
          <p:cNvSpPr txBox="1">
            <a:spLocks noChangeArrowheads="1"/>
          </p:cNvSpPr>
          <p:nvPr/>
        </p:nvSpPr>
        <p:spPr bwMode="auto">
          <a:xfrm>
            <a:off x="4572000" y="903289"/>
            <a:ext cx="4392613" cy="2381696"/>
          </a:xfrm>
          <a:prstGeom prst="rect">
            <a:avLst/>
          </a:prstGeom>
          <a:ln/>
        </p:spPr>
        <p:style>
          <a:lnRef idx="0">
            <a:schemeClr val="accent3"/>
          </a:lnRef>
          <a:fillRef idx="3">
            <a:schemeClr val="accent3"/>
          </a:fillRef>
          <a:effectRef idx="3">
            <a:schemeClr val="accent3"/>
          </a:effectRef>
          <a:fontRef idx="minor">
            <a:schemeClr val="lt1"/>
          </a:fontRef>
        </p:style>
        <p:txBody>
          <a:bodyPr lIns="468000" tIns="252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gn="ctr" eaLnBrk="1" hangingPunct="1">
              <a:lnSpc>
                <a:spcPts val="2500"/>
              </a:lnSpc>
              <a:spcAft>
                <a:spcPts val="1000"/>
              </a:spcAft>
              <a:buFont typeface="Arial" charset="0"/>
              <a:buNone/>
            </a:pPr>
            <a:r>
              <a:rPr lang="de-DE" sz="2000" b="1" dirty="0">
                <a:latin typeface="Candara" pitchFamily="34" charset="0"/>
                <a:ea typeface="ＭＳ Ｐゴシック" pitchFamily="34" charset="-128"/>
              </a:rPr>
              <a:t>WESSLING Romania</a:t>
            </a:r>
          </a:p>
          <a:p>
            <a:pPr eaLnBrk="1" hangingPunct="1">
              <a:lnSpc>
                <a:spcPts val="2200"/>
              </a:lnSpc>
              <a:spcAft>
                <a:spcPts val="800"/>
              </a:spcAft>
            </a:pPr>
            <a:r>
              <a:rPr lang="de-DE" sz="2000" dirty="0">
                <a:latin typeface="Candara" pitchFamily="34" charset="0"/>
              </a:rPr>
              <a:t>Infiin</a:t>
            </a:r>
            <a:r>
              <a:rPr lang="ro-RO" sz="2000" dirty="0">
                <a:latin typeface="Candara" pitchFamily="34" charset="0"/>
              </a:rPr>
              <a:t>ţ</a:t>
            </a:r>
            <a:r>
              <a:rPr lang="de-DE" sz="2000" dirty="0">
                <a:latin typeface="Candara" pitchFamily="34" charset="0"/>
              </a:rPr>
              <a:t>at </a:t>
            </a:r>
            <a:r>
              <a:rPr lang="ro-RO" sz="2000" dirty="0">
                <a:latin typeface="Candara" pitchFamily="34" charset="0"/>
              </a:rPr>
              <a:t>î</a:t>
            </a:r>
            <a:r>
              <a:rPr lang="de-DE" sz="2000" dirty="0">
                <a:latin typeface="Candara" pitchFamily="34" charset="0"/>
              </a:rPr>
              <a:t>n     2003</a:t>
            </a:r>
          </a:p>
          <a:p>
            <a:pPr eaLnBrk="1" hangingPunct="1">
              <a:lnSpc>
                <a:spcPts val="2200"/>
              </a:lnSpc>
              <a:spcAft>
                <a:spcPts val="800"/>
              </a:spcAft>
            </a:pPr>
            <a:r>
              <a:rPr lang="de-DE" sz="2000" dirty="0">
                <a:latin typeface="Candara" pitchFamily="34" charset="0"/>
              </a:rPr>
              <a:t>Angajati     	</a:t>
            </a:r>
            <a:r>
              <a:rPr lang="en-US" sz="2000" dirty="0">
                <a:latin typeface="Candara" pitchFamily="34" charset="0"/>
              </a:rPr>
              <a:t>57</a:t>
            </a:r>
            <a:endParaRPr lang="de-DE" sz="2000" dirty="0">
              <a:latin typeface="Candara" pitchFamily="34" charset="0"/>
            </a:endParaRPr>
          </a:p>
          <a:p>
            <a:pPr eaLnBrk="1" hangingPunct="1">
              <a:lnSpc>
                <a:spcPts val="2200"/>
              </a:lnSpc>
              <a:spcAft>
                <a:spcPts val="800"/>
              </a:spcAft>
            </a:pPr>
            <a:r>
              <a:rPr lang="de-DE" sz="2000" dirty="0">
                <a:latin typeface="Candara" pitchFamily="34" charset="0"/>
              </a:rPr>
              <a:t>Cifra de afaceri </a:t>
            </a:r>
            <a:r>
              <a:rPr lang="ro-RO" sz="2000" dirty="0">
                <a:latin typeface="Candara" pitchFamily="34" charset="0"/>
              </a:rPr>
              <a:t>    </a:t>
            </a:r>
            <a:r>
              <a:rPr lang="en-US" sz="2000" dirty="0">
                <a:latin typeface="Candara" pitchFamily="34" charset="0"/>
              </a:rPr>
              <a:t>1,1</a:t>
            </a:r>
            <a:r>
              <a:rPr lang="de-DE" sz="2000" dirty="0">
                <a:latin typeface="Candara" pitchFamily="34" charset="0"/>
              </a:rPr>
              <a:t> mil. EURO</a:t>
            </a:r>
            <a:br>
              <a:rPr lang="de-DE" sz="2000" dirty="0">
                <a:latin typeface="Candara" pitchFamily="34" charset="0"/>
              </a:rPr>
            </a:br>
            <a:r>
              <a:rPr lang="de-DE" sz="1600" dirty="0">
                <a:latin typeface="Candara" pitchFamily="34" charset="0"/>
              </a:rPr>
              <a:t>date Decembrie 2016</a:t>
            </a:r>
          </a:p>
        </p:txBody>
      </p:sp>
      <p:pic>
        <p:nvPicPr>
          <p:cNvPr id="5125" name="Picture 5" descr="080630 0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4008" y="3501009"/>
            <a:ext cx="4176463" cy="298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66094" y="88840"/>
            <a:ext cx="3478645" cy="584775"/>
          </a:xfrm>
          <a:prstGeom prst="rect">
            <a:avLst/>
          </a:prstGeom>
          <a:noFill/>
        </p:spPr>
        <p:txBody>
          <a:bodyPr wrap="none" rtlCol="0">
            <a:spAutoFit/>
          </a:bodyPr>
          <a:lstStyle/>
          <a:p>
            <a:r>
              <a:rPr lang="ro-RO" sz="3200" b="1" dirty="0">
                <a:solidFill>
                  <a:srgbClr val="0070C0"/>
                </a:solidFill>
                <a:latin typeface="Candara" pitchFamily="34" charset="0"/>
              </a:rPr>
              <a:t>INDICI  COMPANIE</a:t>
            </a:r>
            <a:r>
              <a:rPr lang="ro-RO" dirty="0"/>
              <a:t> </a:t>
            </a:r>
          </a:p>
        </p:txBody>
      </p:sp>
    </p:spTree>
    <p:extLst>
      <p:ext uri="{BB962C8B-B14F-4D97-AF65-F5344CB8AC3E}">
        <p14:creationId xmlns:p14="http://schemas.microsoft.com/office/powerpoint/2010/main" val="311015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par>
                                <p:cTn id="14" presetID="10" presetClass="entr" presetSubtype="0" fill="hold" nodeType="withEffect">
                                  <p:stCondLst>
                                    <p:cond delay="0"/>
                                  </p:stCondLst>
                                  <p:childTnLst>
                                    <p:set>
                                      <p:cBhvr>
                                        <p:cTn id="15" dur="1" fill="hold">
                                          <p:stCondLst>
                                            <p:cond delay="0"/>
                                          </p:stCondLst>
                                        </p:cTn>
                                        <p:tgtEl>
                                          <p:spTgt spid="5125"/>
                                        </p:tgtEl>
                                        <p:attrNameLst>
                                          <p:attrName>style.visibility</p:attrName>
                                        </p:attrNameLst>
                                      </p:cBhvr>
                                      <p:to>
                                        <p:strVal val="visible"/>
                                      </p:to>
                                    </p:set>
                                    <p:animEffect transition="in" filter="fade">
                                      <p:cBhvr>
                                        <p:cTn id="16"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5"/>
          <p:cNvSpPr txBox="1">
            <a:spLocks noChangeArrowheads="1"/>
          </p:cNvSpPr>
          <p:nvPr/>
        </p:nvSpPr>
        <p:spPr bwMode="auto">
          <a:xfrm>
            <a:off x="0" y="0"/>
            <a:ext cx="6588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de-DE" sz="2800" b="1" dirty="0">
                <a:solidFill>
                  <a:srgbClr val="0093D3"/>
                </a:solidFill>
                <a:latin typeface="Candara" pitchFamily="34" charset="0"/>
              </a:rPr>
              <a:t>CONSULTAN</a:t>
            </a:r>
            <a:r>
              <a:rPr lang="ro-RO" sz="2800" b="1" dirty="0">
                <a:solidFill>
                  <a:srgbClr val="0093D3"/>
                </a:solidFill>
                <a:latin typeface="Candara" pitchFamily="34" charset="0"/>
              </a:rPr>
              <a:t>ŢĂ</a:t>
            </a:r>
            <a:r>
              <a:rPr lang="de-DE" sz="2800" b="1" dirty="0">
                <a:solidFill>
                  <a:srgbClr val="0093D3"/>
                </a:solidFill>
                <a:latin typeface="Candara" pitchFamily="34" charset="0"/>
              </a:rPr>
              <a:t>  ANALIZE  PLANIFICARE</a:t>
            </a:r>
          </a:p>
        </p:txBody>
      </p:sp>
      <p:pic>
        <p:nvPicPr>
          <p:cNvPr id="7171" name="Bild 5" descr="leistungen_bilder_pp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967288"/>
            <a:ext cx="914400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5"/>
          <p:cNvSpPr txBox="1">
            <a:spLocks noChangeArrowheads="1"/>
          </p:cNvSpPr>
          <p:nvPr/>
        </p:nvSpPr>
        <p:spPr bwMode="auto">
          <a:xfrm>
            <a:off x="0" y="903288"/>
            <a:ext cx="3048000" cy="4054475"/>
          </a:xfrm>
          <a:prstGeom prst="rect">
            <a:avLst/>
          </a:prstGeom>
          <a:ln/>
        </p:spPr>
        <p:style>
          <a:lnRef idx="3">
            <a:schemeClr val="lt1"/>
          </a:lnRef>
          <a:fillRef idx="1">
            <a:schemeClr val="accent3"/>
          </a:fillRef>
          <a:effectRef idx="1">
            <a:schemeClr val="accent3"/>
          </a:effectRef>
          <a:fontRef idx="minor">
            <a:schemeClr val="lt1"/>
          </a:fontRef>
        </p:style>
        <p:txBody>
          <a:bodyPr lIns="252000" tIns="756000" rIns="18000"/>
          <a:lstStyle>
            <a:lvl1pPr marL="185738" indent="-185738" eaLnBrk="0" hangingPunct="0">
              <a:tabLst>
                <a:tab pos="185738" algn="l"/>
              </a:tabLst>
              <a:defRPr>
                <a:solidFill>
                  <a:schemeClr val="tx1"/>
                </a:solidFill>
                <a:latin typeface="Arial" charset="0"/>
                <a:ea typeface="ヒラギノ角ゴ Pro W3" charset="-128"/>
              </a:defRPr>
            </a:lvl1pPr>
            <a:lvl2pPr marL="742950" indent="-285750" eaLnBrk="0" hangingPunct="0">
              <a:tabLst>
                <a:tab pos="185738" algn="l"/>
              </a:tabLst>
              <a:defRPr>
                <a:solidFill>
                  <a:schemeClr val="tx1"/>
                </a:solidFill>
                <a:latin typeface="Arial" charset="0"/>
                <a:ea typeface="ヒラギノ角ゴ Pro W3" charset="-128"/>
              </a:defRPr>
            </a:lvl2pPr>
            <a:lvl3pPr marL="1143000" indent="-228600" eaLnBrk="0" hangingPunct="0">
              <a:tabLst>
                <a:tab pos="185738" algn="l"/>
              </a:tabLst>
              <a:defRPr>
                <a:solidFill>
                  <a:schemeClr val="tx1"/>
                </a:solidFill>
                <a:latin typeface="Arial" charset="0"/>
                <a:ea typeface="ヒラギノ角ゴ Pro W3" charset="-128"/>
              </a:defRPr>
            </a:lvl3pPr>
            <a:lvl4pPr marL="1600200" indent="-228600" eaLnBrk="0" hangingPunct="0">
              <a:tabLst>
                <a:tab pos="185738" algn="l"/>
              </a:tabLst>
              <a:defRPr>
                <a:solidFill>
                  <a:schemeClr val="tx1"/>
                </a:solidFill>
                <a:latin typeface="Arial" charset="0"/>
                <a:ea typeface="ヒラギノ角ゴ Pro W3" charset="-128"/>
              </a:defRPr>
            </a:lvl4pPr>
            <a:lvl5pPr marL="2057400" indent="-228600" eaLnBrk="0" hangingPunct="0">
              <a:tabLst>
                <a:tab pos="185738" algn="l"/>
              </a:tabLst>
              <a:defRPr>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9pPr>
          </a:lstStyle>
          <a:p>
            <a:pPr defTabSz="914400" eaLnBrk="1" hangingPunct="1">
              <a:lnSpc>
                <a:spcPct val="120000"/>
              </a:lnSpc>
              <a:spcBef>
                <a:spcPct val="55000"/>
              </a:spcBef>
              <a:buFontTx/>
              <a:buChar char="•"/>
            </a:pPr>
            <a:r>
              <a:rPr lang="de-DE" sz="1600" dirty="0">
                <a:latin typeface="Candara" pitchFamily="34" charset="0"/>
              </a:rPr>
              <a:t>Monitorizare de mediu</a:t>
            </a:r>
          </a:p>
          <a:p>
            <a:pPr defTabSz="914400" eaLnBrk="1" hangingPunct="1">
              <a:lnSpc>
                <a:spcPct val="120000"/>
              </a:lnSpc>
              <a:spcBef>
                <a:spcPct val="55000"/>
              </a:spcBef>
              <a:buFontTx/>
              <a:buChar char="•"/>
            </a:pPr>
            <a:r>
              <a:rPr lang="de-DE" sz="1600" dirty="0">
                <a:latin typeface="Candara" pitchFamily="34" charset="0"/>
              </a:rPr>
              <a:t>Managamentul apei</a:t>
            </a:r>
          </a:p>
          <a:p>
            <a:pPr defTabSz="914400" eaLnBrk="1" hangingPunct="1">
              <a:lnSpc>
                <a:spcPct val="120000"/>
              </a:lnSpc>
              <a:spcBef>
                <a:spcPct val="55000"/>
              </a:spcBef>
              <a:buFontTx/>
              <a:buChar char="•"/>
            </a:pPr>
            <a:r>
              <a:rPr lang="de-DE" sz="1600" dirty="0">
                <a:latin typeface="Candara" pitchFamily="34" charset="0"/>
              </a:rPr>
              <a:t>Protec</a:t>
            </a:r>
            <a:r>
              <a:rPr lang="ro-RO" sz="1600" dirty="0">
                <a:latin typeface="Candara" pitchFamily="34" charset="0"/>
              </a:rPr>
              <a:t>ţ</a:t>
            </a:r>
            <a:r>
              <a:rPr lang="de-DE" sz="1600" dirty="0">
                <a:latin typeface="Candara" pitchFamily="34" charset="0"/>
              </a:rPr>
              <a:t>ie preventiva sol</a:t>
            </a:r>
          </a:p>
          <a:p>
            <a:pPr defTabSz="914400" eaLnBrk="1" hangingPunct="1">
              <a:lnSpc>
                <a:spcPct val="120000"/>
              </a:lnSpc>
              <a:spcBef>
                <a:spcPct val="55000"/>
              </a:spcBef>
              <a:buFontTx/>
              <a:buChar char="•"/>
            </a:pPr>
            <a:r>
              <a:rPr lang="de-DE" sz="1600" dirty="0">
                <a:latin typeface="Candara" pitchFamily="34" charset="0"/>
              </a:rPr>
              <a:t>Aer/Emisii/Imisii</a:t>
            </a:r>
          </a:p>
          <a:p>
            <a:pPr defTabSz="914400" eaLnBrk="1" hangingPunct="1">
              <a:lnSpc>
                <a:spcPct val="120000"/>
              </a:lnSpc>
              <a:spcBef>
                <a:spcPct val="55000"/>
              </a:spcBef>
              <a:buFontTx/>
              <a:buChar char="•"/>
            </a:pPr>
            <a:r>
              <a:rPr lang="de-DE" sz="1600" dirty="0">
                <a:latin typeface="Candara" pitchFamily="34" charset="0"/>
              </a:rPr>
              <a:t>Imobiliare/Reactivare situri</a:t>
            </a:r>
          </a:p>
          <a:p>
            <a:pPr defTabSz="914400" eaLnBrk="1" hangingPunct="1">
              <a:lnSpc>
                <a:spcPct val="120000"/>
              </a:lnSpc>
              <a:spcBef>
                <a:spcPct val="55000"/>
              </a:spcBef>
              <a:buFontTx/>
              <a:buChar char="•"/>
            </a:pPr>
            <a:r>
              <a:rPr lang="de-DE" sz="1600" dirty="0">
                <a:latin typeface="Candara" pitchFamily="34" charset="0"/>
              </a:rPr>
              <a:t>Energie/Resurse</a:t>
            </a:r>
          </a:p>
          <a:p>
            <a:pPr defTabSz="914400" eaLnBrk="1" hangingPunct="1">
              <a:lnSpc>
                <a:spcPct val="120000"/>
              </a:lnSpc>
              <a:spcBef>
                <a:spcPct val="55000"/>
              </a:spcBef>
              <a:buFontTx/>
              <a:buChar char="•"/>
            </a:pPr>
            <a:r>
              <a:rPr lang="de-DE" sz="1600" dirty="0">
                <a:latin typeface="Candara" pitchFamily="34" charset="0"/>
              </a:rPr>
              <a:t>Managementul de</a:t>
            </a:r>
            <a:r>
              <a:rPr lang="ro-RO" sz="1600" dirty="0">
                <a:latin typeface="Candara" pitchFamily="34" charset="0"/>
              </a:rPr>
              <a:t>ş</a:t>
            </a:r>
            <a:r>
              <a:rPr lang="de-DE" sz="1600" dirty="0">
                <a:latin typeface="Candara" pitchFamily="34" charset="0"/>
              </a:rPr>
              <a:t>eurilor</a:t>
            </a:r>
          </a:p>
        </p:txBody>
      </p:sp>
      <p:sp>
        <p:nvSpPr>
          <p:cNvPr id="7173" name="Text Box 9"/>
          <p:cNvSpPr txBox="1">
            <a:spLocks noChangeArrowheads="1"/>
          </p:cNvSpPr>
          <p:nvPr/>
        </p:nvSpPr>
        <p:spPr bwMode="auto">
          <a:xfrm>
            <a:off x="3048000" y="903288"/>
            <a:ext cx="3048000" cy="4054475"/>
          </a:xfrm>
          <a:prstGeom prst="rect">
            <a:avLst/>
          </a:prstGeom>
          <a:ln/>
        </p:spPr>
        <p:style>
          <a:lnRef idx="3">
            <a:schemeClr val="lt1"/>
          </a:lnRef>
          <a:fillRef idx="1">
            <a:schemeClr val="accent3"/>
          </a:fillRef>
          <a:effectRef idx="1">
            <a:schemeClr val="accent3"/>
          </a:effectRef>
          <a:fontRef idx="minor">
            <a:schemeClr val="lt1"/>
          </a:fontRef>
        </p:style>
        <p:txBody>
          <a:bodyPr lIns="252000" tIns="756000" rIns="18000"/>
          <a:lstStyle>
            <a:lvl1pPr marL="185738" indent="-185738"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defTabSz="914400" eaLnBrk="1" hangingPunct="1">
              <a:lnSpc>
                <a:spcPct val="120000"/>
              </a:lnSpc>
              <a:spcBef>
                <a:spcPct val="55000"/>
              </a:spcBef>
              <a:buFontTx/>
              <a:buChar char="•"/>
            </a:pPr>
            <a:r>
              <a:rPr lang="de-DE" sz="1600" dirty="0">
                <a:latin typeface="Candara" pitchFamily="34" charset="0"/>
              </a:rPr>
              <a:t>Alimente, nutre</a:t>
            </a:r>
            <a:r>
              <a:rPr lang="ro-RO" sz="1600" dirty="0">
                <a:latin typeface="Candara" pitchFamily="34" charset="0"/>
              </a:rPr>
              <a:t>ţ</a:t>
            </a:r>
            <a:r>
              <a:rPr lang="de-DE" sz="1600" dirty="0">
                <a:latin typeface="Candara" pitchFamily="34" charset="0"/>
              </a:rPr>
              <a:t>uri</a:t>
            </a:r>
          </a:p>
          <a:p>
            <a:pPr defTabSz="914400" eaLnBrk="1" hangingPunct="1">
              <a:lnSpc>
                <a:spcPct val="120000"/>
              </a:lnSpc>
              <a:spcBef>
                <a:spcPct val="55000"/>
              </a:spcBef>
              <a:buFontTx/>
              <a:buChar char="•"/>
            </a:pPr>
            <a:r>
              <a:rPr lang="de-DE" sz="1600" dirty="0">
                <a:latin typeface="Candara" pitchFamily="34" charset="0"/>
              </a:rPr>
              <a:t>T</a:t>
            </a:r>
            <a:r>
              <a:rPr lang="ro-RO" sz="1600" dirty="0">
                <a:latin typeface="Candara" pitchFamily="34" charset="0"/>
              </a:rPr>
              <a:t>e</a:t>
            </a:r>
            <a:r>
              <a:rPr lang="de-DE" sz="1600" dirty="0">
                <a:latin typeface="Candara" pitchFamily="34" charset="0"/>
              </a:rPr>
              <a:t>stare produse </a:t>
            </a:r>
            <a:r>
              <a:rPr lang="ro-RO" sz="1600" dirty="0">
                <a:latin typeface="Candara" pitchFamily="34" charset="0"/>
              </a:rPr>
              <a:t>ş</a:t>
            </a:r>
            <a:r>
              <a:rPr lang="de-DE" sz="1600" dirty="0">
                <a:latin typeface="Candara" pitchFamily="34" charset="0"/>
              </a:rPr>
              <a:t>i bunuri de larg consum</a:t>
            </a:r>
          </a:p>
          <a:p>
            <a:pPr defTabSz="914400" eaLnBrk="1" hangingPunct="1">
              <a:lnSpc>
                <a:spcPct val="120000"/>
              </a:lnSpc>
              <a:spcBef>
                <a:spcPct val="55000"/>
              </a:spcBef>
              <a:buFontTx/>
              <a:buChar char="•"/>
            </a:pPr>
            <a:r>
              <a:rPr lang="de-DE" sz="1600" dirty="0">
                <a:latin typeface="Candara" pitchFamily="34" charset="0"/>
              </a:rPr>
              <a:t>Cosmetice</a:t>
            </a:r>
          </a:p>
          <a:p>
            <a:pPr defTabSz="914400" eaLnBrk="1" hangingPunct="1">
              <a:lnSpc>
                <a:spcPct val="120000"/>
              </a:lnSpc>
              <a:spcBef>
                <a:spcPct val="55000"/>
              </a:spcBef>
              <a:buFontTx/>
              <a:buChar char="•"/>
            </a:pPr>
            <a:r>
              <a:rPr lang="de-DE" sz="1600" dirty="0">
                <a:latin typeface="Candara" pitchFamily="34" charset="0"/>
              </a:rPr>
              <a:t>Farmaceutice</a:t>
            </a:r>
          </a:p>
          <a:p>
            <a:pPr defTabSz="914400" eaLnBrk="1" hangingPunct="1">
              <a:lnSpc>
                <a:spcPct val="120000"/>
              </a:lnSpc>
              <a:spcBef>
                <a:spcPct val="55000"/>
              </a:spcBef>
              <a:buFontTx/>
              <a:buChar char="•"/>
            </a:pPr>
            <a:r>
              <a:rPr lang="de-DE" sz="1600" dirty="0">
                <a:latin typeface="Candara" pitchFamily="34" charset="0"/>
              </a:rPr>
              <a:t>Construc</a:t>
            </a:r>
            <a:r>
              <a:rPr lang="ro-RO" sz="1600" dirty="0">
                <a:latin typeface="Candara" pitchFamily="34" charset="0"/>
              </a:rPr>
              <a:t>ţ</a:t>
            </a:r>
            <a:r>
              <a:rPr lang="de-DE" sz="1600" dirty="0">
                <a:latin typeface="Candara" pitchFamily="34" charset="0"/>
              </a:rPr>
              <a:t>ii </a:t>
            </a:r>
          </a:p>
          <a:p>
            <a:pPr defTabSz="914400" eaLnBrk="1" hangingPunct="1">
              <a:lnSpc>
                <a:spcPct val="120000"/>
              </a:lnSpc>
              <a:spcBef>
                <a:spcPct val="55000"/>
              </a:spcBef>
              <a:buFontTx/>
              <a:buChar char="•"/>
            </a:pPr>
            <a:r>
              <a:rPr lang="de-DE" sz="1600" dirty="0">
                <a:latin typeface="Candara" pitchFamily="34" charset="0"/>
              </a:rPr>
              <a:t>Cercetare </a:t>
            </a:r>
            <a:r>
              <a:rPr lang="ro-RO" sz="1600" dirty="0">
                <a:latin typeface="Candara" pitchFamily="34" charset="0"/>
              </a:rPr>
              <a:t>ş</a:t>
            </a:r>
            <a:r>
              <a:rPr lang="de-DE" sz="1600" dirty="0">
                <a:latin typeface="Candara" pitchFamily="34" charset="0"/>
              </a:rPr>
              <a:t>i dezvoltare</a:t>
            </a:r>
          </a:p>
        </p:txBody>
      </p:sp>
      <p:sp>
        <p:nvSpPr>
          <p:cNvPr id="7174" name="Text Box 10"/>
          <p:cNvSpPr txBox="1">
            <a:spLocks noChangeArrowheads="1"/>
          </p:cNvSpPr>
          <p:nvPr/>
        </p:nvSpPr>
        <p:spPr bwMode="auto">
          <a:xfrm>
            <a:off x="6096000" y="903288"/>
            <a:ext cx="3048000" cy="4054475"/>
          </a:xfrm>
          <a:prstGeom prst="rect">
            <a:avLst/>
          </a:prstGeom>
          <a:ln/>
        </p:spPr>
        <p:style>
          <a:lnRef idx="3">
            <a:schemeClr val="lt1"/>
          </a:lnRef>
          <a:fillRef idx="1">
            <a:schemeClr val="accent3"/>
          </a:fillRef>
          <a:effectRef idx="1">
            <a:schemeClr val="accent3"/>
          </a:effectRef>
          <a:fontRef idx="minor">
            <a:schemeClr val="lt1"/>
          </a:fontRef>
        </p:style>
        <p:txBody>
          <a:bodyPr lIns="252000" tIns="756000" rIns="18000"/>
          <a:lstStyle>
            <a:lvl1pPr marL="185738" indent="-185738"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defTabSz="914400" eaLnBrk="1" hangingPunct="1">
              <a:lnSpc>
                <a:spcPct val="120000"/>
              </a:lnSpc>
              <a:spcBef>
                <a:spcPct val="55000"/>
              </a:spcBef>
              <a:buFontTx/>
              <a:buChar char="•"/>
            </a:pPr>
            <a:r>
              <a:rPr lang="de-DE" sz="1600" dirty="0">
                <a:latin typeface="Candara" pitchFamily="34" charset="0"/>
              </a:rPr>
              <a:t>Control de procese</a:t>
            </a:r>
          </a:p>
          <a:p>
            <a:pPr defTabSz="914400" eaLnBrk="1" hangingPunct="1">
              <a:lnSpc>
                <a:spcPct val="120000"/>
              </a:lnSpc>
              <a:spcBef>
                <a:spcPct val="55000"/>
              </a:spcBef>
              <a:buFontTx/>
              <a:buChar char="•"/>
            </a:pPr>
            <a:r>
              <a:rPr lang="de-DE" sz="1600" dirty="0">
                <a:latin typeface="Candara" pitchFamily="34" charset="0"/>
              </a:rPr>
              <a:t>Consultan</a:t>
            </a:r>
            <a:r>
              <a:rPr lang="ro-RO" sz="1600" dirty="0">
                <a:latin typeface="Candara" pitchFamily="34" charset="0"/>
              </a:rPr>
              <a:t>ţă</a:t>
            </a:r>
            <a:r>
              <a:rPr lang="de-DE" sz="1600" dirty="0">
                <a:latin typeface="Candara" pitchFamily="34" charset="0"/>
              </a:rPr>
              <a:t> opera</a:t>
            </a:r>
            <a:r>
              <a:rPr lang="ro-RO" sz="1600" dirty="0">
                <a:latin typeface="Candara" pitchFamily="34" charset="0"/>
              </a:rPr>
              <a:t>ţ</a:t>
            </a:r>
            <a:r>
              <a:rPr lang="de-DE" sz="1600" dirty="0">
                <a:latin typeface="Candara" pitchFamily="34" charset="0"/>
              </a:rPr>
              <a:t>ional</a:t>
            </a:r>
            <a:r>
              <a:rPr lang="ro-RO" sz="1600" dirty="0">
                <a:latin typeface="Candara" pitchFamily="34" charset="0"/>
              </a:rPr>
              <a:t>ă</a:t>
            </a:r>
            <a:endParaRPr lang="de-DE" sz="1600" dirty="0">
              <a:latin typeface="Candara" pitchFamily="34" charset="0"/>
            </a:endParaRPr>
          </a:p>
          <a:p>
            <a:pPr defTabSz="914400" eaLnBrk="1" hangingPunct="1">
              <a:lnSpc>
                <a:spcPct val="120000"/>
              </a:lnSpc>
              <a:spcBef>
                <a:spcPct val="55000"/>
              </a:spcBef>
              <a:buFontTx/>
              <a:buChar char="•"/>
            </a:pPr>
            <a:r>
              <a:rPr lang="de-DE" sz="1600" dirty="0">
                <a:latin typeface="Candara" pitchFamily="34" charset="0"/>
              </a:rPr>
              <a:t>Inginerie de proces</a:t>
            </a:r>
          </a:p>
          <a:p>
            <a:pPr defTabSz="914400" eaLnBrk="1" hangingPunct="1">
              <a:lnSpc>
                <a:spcPct val="120000"/>
              </a:lnSpc>
              <a:spcBef>
                <a:spcPct val="55000"/>
              </a:spcBef>
              <a:buFontTx/>
              <a:buChar char="•"/>
            </a:pPr>
            <a:r>
              <a:rPr lang="de-DE" sz="1600" dirty="0">
                <a:latin typeface="Candara" pitchFamily="34" charset="0"/>
              </a:rPr>
              <a:t>Sisteme de management</a:t>
            </a:r>
          </a:p>
          <a:p>
            <a:pPr defTabSz="914400" eaLnBrk="1" hangingPunct="1">
              <a:lnSpc>
                <a:spcPct val="120000"/>
              </a:lnSpc>
              <a:spcBef>
                <a:spcPct val="55000"/>
              </a:spcBef>
              <a:buFontTx/>
              <a:buChar char="•"/>
            </a:pPr>
            <a:r>
              <a:rPr lang="de-DE" sz="1600" dirty="0">
                <a:latin typeface="Candara" pitchFamily="34" charset="0"/>
              </a:rPr>
              <a:t>Eticheta WESSLING </a:t>
            </a:r>
          </a:p>
          <a:p>
            <a:pPr defTabSz="914400" eaLnBrk="1" hangingPunct="1">
              <a:lnSpc>
                <a:spcPct val="120000"/>
              </a:lnSpc>
              <a:spcBef>
                <a:spcPct val="55000"/>
              </a:spcBef>
            </a:pPr>
            <a:endParaRPr lang="de-DE" sz="1400" dirty="0">
              <a:solidFill>
                <a:schemeClr val="bg1"/>
              </a:solidFill>
              <a:latin typeface="Verdana" pitchFamily="34" charset="0"/>
            </a:endParaRPr>
          </a:p>
        </p:txBody>
      </p:sp>
      <p:sp>
        <p:nvSpPr>
          <p:cNvPr id="7175" name="Rectangle 7"/>
          <p:cNvSpPr>
            <a:spLocks noChangeArrowheads="1"/>
          </p:cNvSpPr>
          <p:nvPr/>
        </p:nvSpPr>
        <p:spPr bwMode="auto">
          <a:xfrm>
            <a:off x="3517900" y="3246438"/>
            <a:ext cx="623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0" anchor="ctr">
            <a:spAutoFit/>
          </a:bodyPr>
          <a:lstStyle/>
          <a:p>
            <a:pPr eaLnBrk="0" hangingPunct="0"/>
            <a:r>
              <a:rPr lang="de-DE"/>
              <a:t> </a:t>
            </a:r>
          </a:p>
        </p:txBody>
      </p:sp>
      <p:sp>
        <p:nvSpPr>
          <p:cNvPr id="7176" name="Textfeld 3"/>
          <p:cNvSpPr txBox="1">
            <a:spLocks noChangeArrowheads="1"/>
          </p:cNvSpPr>
          <p:nvPr/>
        </p:nvSpPr>
        <p:spPr bwMode="auto">
          <a:xfrm>
            <a:off x="0" y="903288"/>
            <a:ext cx="9036496" cy="654050"/>
          </a:xfrm>
          <a:prstGeom prst="rect">
            <a:avLst/>
          </a:prstGeom>
          <a:ln/>
        </p:spPr>
        <p:style>
          <a:lnRef idx="3">
            <a:schemeClr val="lt1"/>
          </a:lnRef>
          <a:fillRef idx="1">
            <a:schemeClr val="accent3"/>
          </a:fillRef>
          <a:effectRef idx="1">
            <a:schemeClr val="accent3"/>
          </a:effectRef>
          <a:fontRef idx="minor">
            <a:schemeClr val="lt1"/>
          </a:fontRef>
        </p:style>
        <p:txBody>
          <a:bodyPr lIns="28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lnSpc>
                <a:spcPts val="2500"/>
              </a:lnSpc>
              <a:spcAft>
                <a:spcPts val="1000"/>
              </a:spcAft>
            </a:pPr>
            <a:r>
              <a:rPr lang="de-DE" sz="2400" dirty="0">
                <a:latin typeface="Candara" pitchFamily="34" charset="0"/>
              </a:rPr>
              <a:t>Servicii in cadrul grupului:</a:t>
            </a:r>
          </a:p>
        </p:txBody>
      </p:sp>
    </p:spTree>
    <p:extLst>
      <p:ext uri="{BB962C8B-B14F-4D97-AF65-F5344CB8AC3E}">
        <p14:creationId xmlns:p14="http://schemas.microsoft.com/office/powerpoint/2010/main" val="156189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ppt_x"/>
                                          </p:val>
                                        </p:tav>
                                        <p:tav tm="100000">
                                          <p:val>
                                            <p:strVal val="#ppt_x"/>
                                          </p:val>
                                        </p:tav>
                                      </p:tavLst>
                                    </p:anim>
                                    <p:anim calcmode="lin" valueType="num">
                                      <p:cBhvr additive="base">
                                        <p:cTn id="14"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4"/>
                                        </p:tgtEl>
                                        <p:attrNameLst>
                                          <p:attrName>style.visibility</p:attrName>
                                        </p:attrNameLst>
                                      </p:cBhvr>
                                      <p:to>
                                        <p:strVal val="visible"/>
                                      </p:to>
                                    </p:set>
                                    <p:anim calcmode="lin" valueType="num">
                                      <p:cBhvr additive="base">
                                        <p:cTn id="19" dur="500" fill="hold"/>
                                        <p:tgtEl>
                                          <p:spTgt spid="7174"/>
                                        </p:tgtEl>
                                        <p:attrNameLst>
                                          <p:attrName>ppt_x</p:attrName>
                                        </p:attrNameLst>
                                      </p:cBhvr>
                                      <p:tavLst>
                                        <p:tav tm="0">
                                          <p:val>
                                            <p:strVal val="#ppt_x"/>
                                          </p:val>
                                        </p:tav>
                                        <p:tav tm="100000">
                                          <p:val>
                                            <p:strVal val="#ppt_x"/>
                                          </p:val>
                                        </p:tav>
                                      </p:tavLst>
                                    </p:anim>
                                    <p:anim calcmode="lin" valueType="num">
                                      <p:cBhvr additive="base">
                                        <p:cTn id="20"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179512" y="1052736"/>
            <a:ext cx="8856984" cy="5400600"/>
          </a:xfrm>
          <a:prstGeom prst="rect">
            <a:avLst/>
          </a:prstGeom>
          <a:ln/>
          <a:extLst/>
        </p:spPr>
        <p:style>
          <a:lnRef idx="1">
            <a:schemeClr val="accent3"/>
          </a:lnRef>
          <a:fillRef idx="2">
            <a:schemeClr val="accent3"/>
          </a:fillRef>
          <a:effectRef idx="1">
            <a:schemeClr val="accent3"/>
          </a:effectRef>
          <a:fontRef idx="minor">
            <a:schemeClr val="dk1"/>
          </a:fontRef>
        </p:style>
        <p:txBody>
          <a:bodyPr lIns="252000" tIns="756000" rIns="18000"/>
          <a:lstStyle>
            <a:lvl1pPr marL="185738" indent="-185738" eaLnBrk="0" hangingPunct="0">
              <a:tabLst>
                <a:tab pos="185738" algn="l"/>
              </a:tabLst>
              <a:defRPr>
                <a:solidFill>
                  <a:schemeClr val="tx1"/>
                </a:solidFill>
                <a:latin typeface="Arial" charset="0"/>
                <a:ea typeface="ヒラギノ角ゴ Pro W3" charset="-128"/>
              </a:defRPr>
            </a:lvl1pPr>
            <a:lvl2pPr marL="742950" indent="-285750" eaLnBrk="0" hangingPunct="0">
              <a:tabLst>
                <a:tab pos="185738" algn="l"/>
              </a:tabLst>
              <a:defRPr>
                <a:solidFill>
                  <a:schemeClr val="tx1"/>
                </a:solidFill>
                <a:latin typeface="Arial" charset="0"/>
                <a:ea typeface="ヒラギノ角ゴ Pro W3" charset="-128"/>
              </a:defRPr>
            </a:lvl2pPr>
            <a:lvl3pPr marL="1143000" indent="-228600" eaLnBrk="0" hangingPunct="0">
              <a:tabLst>
                <a:tab pos="185738" algn="l"/>
              </a:tabLst>
              <a:defRPr>
                <a:solidFill>
                  <a:schemeClr val="tx1"/>
                </a:solidFill>
                <a:latin typeface="Arial" charset="0"/>
                <a:ea typeface="ヒラギノ角ゴ Pro W3" charset="-128"/>
              </a:defRPr>
            </a:lvl3pPr>
            <a:lvl4pPr marL="1600200" indent="-228600" eaLnBrk="0" hangingPunct="0">
              <a:tabLst>
                <a:tab pos="185738" algn="l"/>
              </a:tabLst>
              <a:defRPr>
                <a:solidFill>
                  <a:schemeClr val="tx1"/>
                </a:solidFill>
                <a:latin typeface="Arial" charset="0"/>
                <a:ea typeface="ヒラギノ角ゴ Pro W3" charset="-128"/>
              </a:defRPr>
            </a:lvl4pPr>
            <a:lvl5pPr marL="2057400" indent="-228600" eaLnBrk="0" hangingPunct="0">
              <a:tabLst>
                <a:tab pos="185738" algn="l"/>
              </a:tabLst>
              <a:defRPr>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9pPr>
          </a:lstStyle>
          <a:p>
            <a:pPr defTabSz="914400" eaLnBrk="1" hangingPunct="1">
              <a:lnSpc>
                <a:spcPct val="120000"/>
              </a:lnSpc>
              <a:spcBef>
                <a:spcPct val="55000"/>
              </a:spcBef>
              <a:buFontTx/>
              <a:buChar char="•"/>
            </a:pPr>
            <a:r>
              <a:rPr lang="ro-RO" sz="2400" dirty="0">
                <a:latin typeface="Candara" pitchFamily="34" charset="0"/>
              </a:rPr>
              <a:t>Servicii de recoltare şi analize chimice în regim acreditat</a:t>
            </a:r>
          </a:p>
          <a:p>
            <a:pPr defTabSz="914400" eaLnBrk="1" hangingPunct="1">
              <a:lnSpc>
                <a:spcPct val="120000"/>
              </a:lnSpc>
              <a:spcBef>
                <a:spcPct val="55000"/>
              </a:spcBef>
              <a:buFontTx/>
              <a:buChar char="•"/>
            </a:pPr>
            <a:r>
              <a:rPr lang="ro-RO" sz="2400" dirty="0">
                <a:latin typeface="Candara" pitchFamily="34" charset="0"/>
              </a:rPr>
              <a:t>Servicii analize chimice pentru totalitatea indicatorilor din HG 352/2005 (NTPA)</a:t>
            </a:r>
          </a:p>
          <a:p>
            <a:pPr defTabSz="914400" eaLnBrk="1" hangingPunct="1">
              <a:lnSpc>
                <a:spcPct val="120000"/>
              </a:lnSpc>
              <a:spcBef>
                <a:spcPct val="55000"/>
              </a:spcBef>
              <a:buFontTx/>
              <a:buChar char="•"/>
            </a:pPr>
            <a:r>
              <a:rPr lang="ro-RO" sz="2400" dirty="0">
                <a:latin typeface="Candara" pitchFamily="34" charset="0"/>
              </a:rPr>
              <a:t>Servicii analize chimice complexe pentru majoritatea indicatorilor din HG 351/2005 modificată cu HG 1038/2010</a:t>
            </a:r>
          </a:p>
          <a:p>
            <a:pPr defTabSz="914400" eaLnBrk="1" hangingPunct="1">
              <a:lnSpc>
                <a:spcPct val="120000"/>
              </a:lnSpc>
              <a:spcBef>
                <a:spcPct val="55000"/>
              </a:spcBef>
              <a:buFontTx/>
              <a:buChar char="•"/>
            </a:pPr>
            <a:r>
              <a:rPr lang="ro-RO" sz="2400" dirty="0">
                <a:latin typeface="Candara" pitchFamily="34" charset="0"/>
              </a:rPr>
              <a:t>Servicii analize chimice pentru proiectarea staţilor de epurare şi pentru monitorizarea funcţionării lor. </a:t>
            </a:r>
            <a:endParaRPr lang="de-DE" sz="2400" dirty="0">
              <a:latin typeface="Candara" pitchFamily="34" charset="0"/>
            </a:endParaRPr>
          </a:p>
          <a:p>
            <a:pPr marL="0" indent="0" defTabSz="914400" eaLnBrk="1" hangingPunct="1">
              <a:lnSpc>
                <a:spcPct val="120000"/>
              </a:lnSpc>
              <a:spcBef>
                <a:spcPct val="55000"/>
              </a:spcBef>
            </a:pPr>
            <a:endParaRPr lang="de-DE" sz="1400" dirty="0">
              <a:solidFill>
                <a:schemeClr val="bg1"/>
              </a:solidFill>
              <a:latin typeface="Verdana" pitchFamily="34" charset="0"/>
            </a:endParaRPr>
          </a:p>
        </p:txBody>
      </p:sp>
      <p:sp>
        <p:nvSpPr>
          <p:cNvPr id="9220" name="Rectangle 7"/>
          <p:cNvSpPr>
            <a:spLocks noChangeArrowheads="1"/>
          </p:cNvSpPr>
          <p:nvPr/>
        </p:nvSpPr>
        <p:spPr bwMode="auto">
          <a:xfrm>
            <a:off x="3517900" y="3246438"/>
            <a:ext cx="623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68000" anchor="ctr">
            <a:spAutoFit/>
          </a:bodyPr>
          <a:lstStyle/>
          <a:p>
            <a:pPr defTabSz="914400" eaLnBrk="0" hangingPunct="0"/>
            <a:r>
              <a:rPr lang="de-DE"/>
              <a:t> </a:t>
            </a:r>
          </a:p>
        </p:txBody>
      </p:sp>
      <p:sp>
        <p:nvSpPr>
          <p:cNvPr id="9221" name="Textfeld 3"/>
          <p:cNvSpPr txBox="1">
            <a:spLocks noChangeArrowheads="1"/>
          </p:cNvSpPr>
          <p:nvPr/>
        </p:nvSpPr>
        <p:spPr bwMode="auto">
          <a:xfrm>
            <a:off x="179512" y="903288"/>
            <a:ext cx="7848872" cy="654050"/>
          </a:xfrm>
          <a:prstGeom prst="rect">
            <a:avLst/>
          </a:prstGeom>
          <a:ln/>
          <a:extLst/>
        </p:spPr>
        <p:style>
          <a:lnRef idx="1">
            <a:schemeClr val="accent3"/>
          </a:lnRef>
          <a:fillRef idx="2">
            <a:schemeClr val="accent3"/>
          </a:fillRef>
          <a:effectRef idx="1">
            <a:schemeClr val="accent3"/>
          </a:effectRef>
          <a:fontRef idx="minor">
            <a:schemeClr val="dk1"/>
          </a:fontRef>
        </p:style>
        <p:txBody>
          <a:bodyPr lIns="28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lnSpc>
                <a:spcPts val="2500"/>
              </a:lnSpc>
              <a:spcAft>
                <a:spcPts val="1000"/>
              </a:spcAft>
            </a:pPr>
            <a:r>
              <a:rPr lang="de-DE" sz="2400" b="1" dirty="0">
                <a:latin typeface="Candara" pitchFamily="34" charset="0"/>
              </a:rPr>
              <a:t>Serviciile in domeniul </a:t>
            </a:r>
            <a:r>
              <a:rPr lang="ro-RO" sz="2400" b="1" dirty="0">
                <a:latin typeface="Candara" pitchFamily="34" charset="0"/>
              </a:rPr>
              <a:t>managementului apelor </a:t>
            </a:r>
            <a:r>
              <a:rPr lang="de-DE" sz="2400" b="1" dirty="0">
                <a:latin typeface="Candara" pitchFamily="34" charset="0"/>
              </a:rPr>
              <a:t>:</a:t>
            </a:r>
          </a:p>
        </p:txBody>
      </p:sp>
      <p:sp>
        <p:nvSpPr>
          <p:cNvPr id="9222" name="Textfeld 5"/>
          <p:cNvSpPr txBox="1">
            <a:spLocks noChangeArrowheads="1"/>
          </p:cNvSpPr>
          <p:nvPr/>
        </p:nvSpPr>
        <p:spPr bwMode="auto">
          <a:xfrm>
            <a:off x="0" y="0"/>
            <a:ext cx="6588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de-DE" sz="2800" b="1" dirty="0">
                <a:solidFill>
                  <a:srgbClr val="0093D3"/>
                </a:solidFill>
                <a:latin typeface="Candara" pitchFamily="34" charset="0"/>
              </a:rPr>
              <a:t>CONSULTANTA  ANALIZE  PLANIFICARE</a:t>
            </a:r>
          </a:p>
        </p:txBody>
      </p:sp>
    </p:spTree>
    <p:extLst>
      <p:ext uri="{BB962C8B-B14F-4D97-AF65-F5344CB8AC3E}">
        <p14:creationId xmlns:p14="http://schemas.microsoft.com/office/powerpoint/2010/main" val="168460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26260"/>
            <a:ext cx="6206186" cy="523220"/>
          </a:xfrm>
          <a:prstGeom prst="rect">
            <a:avLst/>
          </a:prstGeom>
          <a:noFill/>
        </p:spPr>
        <p:txBody>
          <a:bodyPr wrap="none" rtlCol="0">
            <a:spAutoFit/>
          </a:bodyPr>
          <a:lstStyle/>
          <a:p>
            <a:pPr eaLnBrk="1" hangingPunct="1"/>
            <a:r>
              <a:rPr lang="de-DE" sz="2800" b="1" dirty="0">
                <a:solidFill>
                  <a:srgbClr val="0093D3"/>
                </a:solidFill>
                <a:latin typeface="Candara" pitchFamily="34" charset="0"/>
              </a:rPr>
              <a:t>CONSULTANTA  ANALIZE  PLANIFICARE</a:t>
            </a:r>
          </a:p>
        </p:txBody>
      </p:sp>
      <p:sp>
        <p:nvSpPr>
          <p:cNvPr id="5" name="Textfeld 3"/>
          <p:cNvSpPr txBox="1">
            <a:spLocks noChangeArrowheads="1"/>
          </p:cNvSpPr>
          <p:nvPr/>
        </p:nvSpPr>
        <p:spPr bwMode="auto">
          <a:xfrm>
            <a:off x="179512" y="903288"/>
            <a:ext cx="7848872" cy="654050"/>
          </a:xfrm>
          <a:prstGeom prst="rect">
            <a:avLst/>
          </a:prstGeom>
          <a:ln/>
          <a:extLst/>
        </p:spPr>
        <p:style>
          <a:lnRef idx="1">
            <a:schemeClr val="accent3"/>
          </a:lnRef>
          <a:fillRef idx="2">
            <a:schemeClr val="accent3"/>
          </a:fillRef>
          <a:effectRef idx="1">
            <a:schemeClr val="accent3"/>
          </a:effectRef>
          <a:fontRef idx="minor">
            <a:schemeClr val="dk1"/>
          </a:fontRef>
        </p:style>
        <p:txBody>
          <a:bodyPr lIns="28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lnSpc>
                <a:spcPts val="2500"/>
              </a:lnSpc>
              <a:spcAft>
                <a:spcPts val="1000"/>
              </a:spcAft>
            </a:pPr>
            <a:r>
              <a:rPr lang="de-DE" sz="2400" b="1" dirty="0">
                <a:latin typeface="Candara" pitchFamily="34" charset="0"/>
              </a:rPr>
              <a:t>Serviciile in domeniul </a:t>
            </a:r>
            <a:r>
              <a:rPr lang="ro-RO" sz="2400" b="1" dirty="0">
                <a:latin typeface="Candara" pitchFamily="34" charset="0"/>
              </a:rPr>
              <a:t>managementului </a:t>
            </a:r>
            <a:r>
              <a:rPr lang="en-US" sz="2400" b="1" dirty="0" err="1">
                <a:latin typeface="Candara" pitchFamily="34" charset="0"/>
              </a:rPr>
              <a:t>solului</a:t>
            </a:r>
            <a:r>
              <a:rPr lang="ro-RO" sz="2400" b="1" dirty="0">
                <a:latin typeface="Candara" pitchFamily="34" charset="0"/>
              </a:rPr>
              <a:t> </a:t>
            </a:r>
            <a:r>
              <a:rPr lang="de-DE" sz="2400" b="1" dirty="0">
                <a:latin typeface="Candara" pitchFamily="34" charset="0"/>
              </a:rPr>
              <a:t>:</a:t>
            </a:r>
          </a:p>
        </p:txBody>
      </p:sp>
      <p:sp>
        <p:nvSpPr>
          <p:cNvPr id="7" name="Text Box 5"/>
          <p:cNvSpPr txBox="1">
            <a:spLocks noChangeArrowheads="1"/>
          </p:cNvSpPr>
          <p:nvPr/>
        </p:nvSpPr>
        <p:spPr bwMode="auto">
          <a:xfrm>
            <a:off x="179512" y="1557338"/>
            <a:ext cx="8856984" cy="4895998"/>
          </a:xfrm>
          <a:prstGeom prst="rect">
            <a:avLst/>
          </a:prstGeom>
          <a:ln/>
          <a:extLst/>
        </p:spPr>
        <p:style>
          <a:lnRef idx="1">
            <a:schemeClr val="accent3"/>
          </a:lnRef>
          <a:fillRef idx="2">
            <a:schemeClr val="accent3"/>
          </a:fillRef>
          <a:effectRef idx="1">
            <a:schemeClr val="accent3"/>
          </a:effectRef>
          <a:fontRef idx="minor">
            <a:schemeClr val="dk1"/>
          </a:fontRef>
        </p:style>
        <p:txBody>
          <a:bodyPr lIns="252000" tIns="756000" rIns="18000"/>
          <a:lstStyle>
            <a:lvl1pPr marL="185738" indent="-185738" eaLnBrk="0" hangingPunct="0">
              <a:tabLst>
                <a:tab pos="185738" algn="l"/>
              </a:tabLst>
              <a:defRPr>
                <a:solidFill>
                  <a:schemeClr val="tx1"/>
                </a:solidFill>
                <a:latin typeface="Arial" charset="0"/>
                <a:ea typeface="ヒラギノ角ゴ Pro W3" charset="-128"/>
              </a:defRPr>
            </a:lvl1pPr>
            <a:lvl2pPr marL="742950" indent="-285750" eaLnBrk="0" hangingPunct="0">
              <a:tabLst>
                <a:tab pos="185738" algn="l"/>
              </a:tabLst>
              <a:defRPr>
                <a:solidFill>
                  <a:schemeClr val="tx1"/>
                </a:solidFill>
                <a:latin typeface="Arial" charset="0"/>
                <a:ea typeface="ヒラギノ角ゴ Pro W3" charset="-128"/>
              </a:defRPr>
            </a:lvl2pPr>
            <a:lvl3pPr marL="1143000" indent="-228600" eaLnBrk="0" hangingPunct="0">
              <a:tabLst>
                <a:tab pos="185738" algn="l"/>
              </a:tabLst>
              <a:defRPr>
                <a:solidFill>
                  <a:schemeClr val="tx1"/>
                </a:solidFill>
                <a:latin typeface="Arial" charset="0"/>
                <a:ea typeface="ヒラギノ角ゴ Pro W3" charset="-128"/>
              </a:defRPr>
            </a:lvl3pPr>
            <a:lvl4pPr marL="1600200" indent="-228600" eaLnBrk="0" hangingPunct="0">
              <a:tabLst>
                <a:tab pos="185738" algn="l"/>
              </a:tabLst>
              <a:defRPr>
                <a:solidFill>
                  <a:schemeClr val="tx1"/>
                </a:solidFill>
                <a:latin typeface="Arial" charset="0"/>
                <a:ea typeface="ヒラギノ角ゴ Pro W3" charset="-128"/>
              </a:defRPr>
            </a:lvl4pPr>
            <a:lvl5pPr marL="2057400" indent="-228600" eaLnBrk="0" hangingPunct="0">
              <a:tabLst>
                <a:tab pos="185738" algn="l"/>
              </a:tabLst>
              <a:defRPr>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9pPr>
          </a:lstStyle>
          <a:p>
            <a:pPr defTabSz="914400" eaLnBrk="1" hangingPunct="1">
              <a:lnSpc>
                <a:spcPct val="120000"/>
              </a:lnSpc>
              <a:spcBef>
                <a:spcPct val="55000"/>
              </a:spcBef>
              <a:buFontTx/>
              <a:buChar char="•"/>
            </a:pPr>
            <a:r>
              <a:rPr lang="ro-RO" sz="2400" dirty="0">
                <a:latin typeface="Candara" pitchFamily="34" charset="0"/>
              </a:rPr>
              <a:t>Servicii de recoltare şi analize chimice în regim acreditat</a:t>
            </a:r>
          </a:p>
          <a:p>
            <a:pPr defTabSz="914400" eaLnBrk="1" hangingPunct="1">
              <a:lnSpc>
                <a:spcPct val="120000"/>
              </a:lnSpc>
              <a:spcBef>
                <a:spcPct val="55000"/>
              </a:spcBef>
              <a:buFontTx/>
              <a:buChar char="•"/>
            </a:pPr>
            <a:r>
              <a:rPr lang="ro-RO" sz="2400" dirty="0">
                <a:latin typeface="Candara" pitchFamily="34" charset="0"/>
              </a:rPr>
              <a:t>Servicii analize chimice </a:t>
            </a:r>
            <a:r>
              <a:rPr lang="en-US" sz="2400" dirty="0">
                <a:latin typeface="Candara" pitchFamily="34" charset="0"/>
              </a:rPr>
              <a:t>conform OM 759</a:t>
            </a:r>
            <a:r>
              <a:rPr lang="ro-RO" sz="2400" dirty="0">
                <a:latin typeface="Candara" pitchFamily="34" charset="0"/>
              </a:rPr>
              <a:t>/</a:t>
            </a:r>
            <a:r>
              <a:rPr lang="en-US" sz="2400" dirty="0">
                <a:latin typeface="Candara" pitchFamily="34" charset="0"/>
              </a:rPr>
              <a:t>1997</a:t>
            </a:r>
            <a:endParaRPr lang="ro-RO" sz="2400" dirty="0">
              <a:latin typeface="Candara" pitchFamily="34" charset="0"/>
            </a:endParaRPr>
          </a:p>
          <a:p>
            <a:pPr defTabSz="914400" eaLnBrk="1" hangingPunct="1">
              <a:lnSpc>
                <a:spcPct val="120000"/>
              </a:lnSpc>
              <a:spcBef>
                <a:spcPct val="55000"/>
              </a:spcBef>
              <a:buFontTx/>
              <a:buChar char="•"/>
            </a:pPr>
            <a:r>
              <a:rPr lang="ro-RO" sz="2400" dirty="0">
                <a:latin typeface="Candara" pitchFamily="34" charset="0"/>
              </a:rPr>
              <a:t>Servicii analize chimice complexe </a:t>
            </a:r>
            <a:endParaRPr lang="en-US" sz="2400" dirty="0">
              <a:latin typeface="Candara" pitchFamily="34" charset="0"/>
            </a:endParaRPr>
          </a:p>
          <a:p>
            <a:pPr defTabSz="914400" eaLnBrk="1" hangingPunct="1">
              <a:lnSpc>
                <a:spcPct val="120000"/>
              </a:lnSpc>
              <a:spcBef>
                <a:spcPct val="55000"/>
              </a:spcBef>
              <a:buFontTx/>
              <a:buChar char="•"/>
            </a:pPr>
            <a:r>
              <a:rPr lang="ro-RO" sz="2400" dirty="0">
                <a:latin typeface="Candara" pitchFamily="34" charset="0"/>
              </a:rPr>
              <a:t>Servicii analize chimice pentru </a:t>
            </a:r>
            <a:r>
              <a:rPr lang="en-US" sz="2400" dirty="0" err="1">
                <a:latin typeface="Candara" pitchFamily="34" charset="0"/>
              </a:rPr>
              <a:t>monitorizarea</a:t>
            </a:r>
            <a:r>
              <a:rPr lang="en-US" sz="2400" dirty="0">
                <a:latin typeface="Candara" pitchFamily="34" charset="0"/>
              </a:rPr>
              <a:t> </a:t>
            </a:r>
            <a:r>
              <a:rPr lang="en-US" sz="2400" dirty="0" err="1">
                <a:latin typeface="Candara" pitchFamily="34" charset="0"/>
              </a:rPr>
              <a:t>proiectelor</a:t>
            </a:r>
            <a:r>
              <a:rPr lang="en-US" sz="2400" dirty="0">
                <a:latin typeface="Candara" pitchFamily="34" charset="0"/>
              </a:rPr>
              <a:t> de </a:t>
            </a:r>
            <a:r>
              <a:rPr lang="en-US" sz="2400" dirty="0" err="1">
                <a:latin typeface="Candara" pitchFamily="34" charset="0"/>
              </a:rPr>
              <a:t>remediere</a:t>
            </a:r>
            <a:r>
              <a:rPr lang="en-US" sz="2400" dirty="0">
                <a:latin typeface="Candara" pitchFamily="34" charset="0"/>
              </a:rPr>
              <a:t> a </a:t>
            </a:r>
            <a:r>
              <a:rPr lang="en-US" sz="2400" dirty="0" err="1">
                <a:latin typeface="Candara" pitchFamily="34" charset="0"/>
              </a:rPr>
              <a:t>siturilor</a:t>
            </a:r>
            <a:r>
              <a:rPr lang="en-US" sz="2400" dirty="0">
                <a:latin typeface="Candara" pitchFamily="34" charset="0"/>
              </a:rPr>
              <a:t> contaminate</a:t>
            </a:r>
            <a:endParaRPr lang="de-DE" sz="2400" dirty="0">
              <a:latin typeface="Candara" pitchFamily="34" charset="0"/>
            </a:endParaRPr>
          </a:p>
          <a:p>
            <a:pPr marL="0" indent="0" defTabSz="914400" eaLnBrk="1" hangingPunct="1">
              <a:lnSpc>
                <a:spcPct val="120000"/>
              </a:lnSpc>
              <a:spcBef>
                <a:spcPct val="55000"/>
              </a:spcBef>
            </a:pPr>
            <a:endParaRPr lang="de-DE" sz="1400" dirty="0">
              <a:solidFill>
                <a:schemeClr val="bg1"/>
              </a:solidFill>
              <a:latin typeface="Verdana" pitchFamily="34" charset="0"/>
            </a:endParaRPr>
          </a:p>
        </p:txBody>
      </p:sp>
    </p:spTree>
    <p:extLst>
      <p:ext uri="{BB962C8B-B14F-4D97-AF65-F5344CB8AC3E}">
        <p14:creationId xmlns:p14="http://schemas.microsoft.com/office/powerpoint/2010/main" val="226345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email">
            <a:alphaModFix amt="54000"/>
            <a:lum/>
            <a:extLst>
              <a:ext uri="{28A0092B-C50C-407E-A947-70E740481C1C}">
                <a14:useLocalDpi xmlns:a14="http://schemas.microsoft.com/office/drawing/2010/main"/>
              </a:ext>
            </a:extLst>
          </a:blip>
          <a:srcRect/>
          <a:stretch>
            <a:fillRect t="11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p:txBody>
          <a:bodyPr/>
          <a:lstStyle/>
          <a:p>
            <a:pPr marL="0" indent="0">
              <a:buNone/>
            </a:pPr>
            <a:r>
              <a:rPr lang="ro-RO" altLang="ro-RO" sz="3200" b="1" kern="1200" dirty="0">
                <a:solidFill>
                  <a:srgbClr val="00B0F0"/>
                </a:solidFill>
                <a:latin typeface="Arial" panose="020B0604020202020204" pitchFamily="34" charset="0"/>
                <a:ea typeface="+mj-ea"/>
                <a:cs typeface="Arial" panose="020B0604020202020204" pitchFamily="34" charset="0"/>
              </a:rPr>
              <a:t>SR EN 15259:2008</a:t>
            </a:r>
          </a:p>
          <a:p>
            <a:pPr marL="0" indent="0">
              <a:buNone/>
            </a:pPr>
            <a:endParaRPr lang="ro-RO" b="1" dirty="0"/>
          </a:p>
          <a:p>
            <a:pPr marL="0" indent="0">
              <a:buNone/>
            </a:pPr>
            <a:r>
              <a:rPr lang="ro-RO" b="1" dirty="0"/>
              <a:t>Domeniul de aplicare: </a:t>
            </a:r>
          </a:p>
          <a:p>
            <a:pPr marL="0" indent="0">
              <a:buNone/>
            </a:pPr>
            <a:endParaRPr lang="ro-RO" b="1" dirty="0"/>
          </a:p>
          <a:p>
            <a:pPr marL="457200" indent="-457200">
              <a:buSzPct val="75000"/>
              <a:buAutoNum type="alphaLcParenR"/>
            </a:pPr>
            <a:r>
              <a:rPr lang="ro-RO" sz="2000" b="1" dirty="0"/>
              <a:t>Cerinţe pentru locurile şi secţiunile de prelevare în scopul efectuării de măsurări de emisii;</a:t>
            </a:r>
          </a:p>
          <a:p>
            <a:pPr marL="457200" indent="-457200">
              <a:buSzPct val="75000"/>
              <a:buAutoNum type="alphaLcParenR"/>
            </a:pPr>
            <a:endParaRPr lang="ro-RO" sz="2000" b="1" dirty="0"/>
          </a:p>
          <a:p>
            <a:pPr marL="457200" indent="-457200">
              <a:buSzPct val="75000"/>
              <a:buAutoNum type="alphaLcParenR"/>
            </a:pPr>
            <a:r>
              <a:rPr lang="ro-RO" sz="2000" b="1" dirty="0"/>
              <a:t>Cerinţe pentru obiectivul de măsurare, planul şi raportul măsurărilor de emisii ale poluanţilor şi pentru mărimile de referinţe care trebuie realizate în conducte de evacuare ale efluenţilor gazoşi reziduali din instalaţiile industriale</a:t>
            </a:r>
            <a:endParaRPr lang="en-GB" sz="2000" dirty="0"/>
          </a:p>
          <a:p>
            <a:pPr marL="0" indent="0">
              <a:buNone/>
            </a:pPr>
            <a:r>
              <a:rPr lang="de-DE"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xEl>
                                              <p:pRg st="2" end="2"/>
                                            </p:txEl>
                                          </p:spTgt>
                                        </p:tgtEl>
                                        <p:attrNameLst>
                                          <p:attrName>style.visibility</p:attrName>
                                        </p:attrNameLst>
                                      </p:cBhvr>
                                      <p:to>
                                        <p:strVal val="visible"/>
                                      </p:to>
                                    </p:set>
                                    <p:anim calcmode="lin" valueType="num">
                                      <p:cBhvr additive="base">
                                        <p:cTn id="7" dur="500" fill="hold"/>
                                        <p:tgtEl>
                                          <p:spTgt spid="153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xEl>
                                              <p:pRg st="4" end="4"/>
                                            </p:txEl>
                                          </p:spTgt>
                                        </p:tgtEl>
                                        <p:attrNameLst>
                                          <p:attrName>style.visibility</p:attrName>
                                        </p:attrNameLst>
                                      </p:cBhvr>
                                      <p:to>
                                        <p:strVal val="visible"/>
                                      </p:to>
                                    </p:set>
                                    <p:anim calcmode="lin" valueType="num">
                                      <p:cBhvr additive="base">
                                        <p:cTn id="13" dur="500" fill="hold"/>
                                        <p:tgtEl>
                                          <p:spTgt spid="1536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6">
                                            <p:txEl>
                                              <p:pRg st="6" end="6"/>
                                            </p:txEl>
                                          </p:spTgt>
                                        </p:tgtEl>
                                        <p:attrNameLst>
                                          <p:attrName>style.visibility</p:attrName>
                                        </p:attrNameLst>
                                      </p:cBhvr>
                                      <p:to>
                                        <p:strVal val="visible"/>
                                      </p:to>
                                    </p:set>
                                    <p:anim calcmode="lin" valueType="num">
                                      <p:cBhvr additive="base">
                                        <p:cTn id="19" dur="500" fill="hold"/>
                                        <p:tgtEl>
                                          <p:spTgt spid="1536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6">
                                            <p:txEl>
                                              <p:pRg st="7" end="7"/>
                                            </p:txEl>
                                          </p:spTgt>
                                        </p:tgtEl>
                                        <p:attrNameLst>
                                          <p:attrName>style.visibility</p:attrName>
                                        </p:attrNameLst>
                                      </p:cBhvr>
                                      <p:to>
                                        <p:strVal val="visible"/>
                                      </p:to>
                                    </p:set>
                                    <p:anim calcmode="lin" valueType="num">
                                      <p:cBhvr additive="base">
                                        <p:cTn id="23" dur="500" fill="hold"/>
                                        <p:tgtEl>
                                          <p:spTgt spid="15366">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26260"/>
            <a:ext cx="6206186" cy="523220"/>
          </a:xfrm>
          <a:prstGeom prst="rect">
            <a:avLst/>
          </a:prstGeom>
          <a:noFill/>
        </p:spPr>
        <p:txBody>
          <a:bodyPr wrap="none" rtlCol="0">
            <a:spAutoFit/>
          </a:bodyPr>
          <a:lstStyle/>
          <a:p>
            <a:pPr eaLnBrk="1" hangingPunct="1"/>
            <a:r>
              <a:rPr lang="de-DE" sz="2800" b="1" dirty="0">
                <a:solidFill>
                  <a:srgbClr val="0093D3"/>
                </a:solidFill>
                <a:latin typeface="Candara" pitchFamily="34" charset="0"/>
              </a:rPr>
              <a:t>CONSULTANTA  ANALIZE  PLANIFICARE</a:t>
            </a:r>
          </a:p>
        </p:txBody>
      </p:sp>
      <p:sp>
        <p:nvSpPr>
          <p:cNvPr id="5" name="Textfeld 3"/>
          <p:cNvSpPr txBox="1">
            <a:spLocks noChangeArrowheads="1"/>
          </p:cNvSpPr>
          <p:nvPr/>
        </p:nvSpPr>
        <p:spPr bwMode="auto">
          <a:xfrm>
            <a:off x="179512" y="903288"/>
            <a:ext cx="7848872" cy="654050"/>
          </a:xfrm>
          <a:prstGeom prst="rect">
            <a:avLst/>
          </a:prstGeom>
          <a:ln/>
          <a:extLst/>
        </p:spPr>
        <p:style>
          <a:lnRef idx="1">
            <a:schemeClr val="accent3"/>
          </a:lnRef>
          <a:fillRef idx="2">
            <a:schemeClr val="accent3"/>
          </a:fillRef>
          <a:effectRef idx="1">
            <a:schemeClr val="accent3"/>
          </a:effectRef>
          <a:fontRef idx="minor">
            <a:schemeClr val="dk1"/>
          </a:fontRef>
        </p:style>
        <p:txBody>
          <a:bodyPr lIns="28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lnSpc>
                <a:spcPts val="2500"/>
              </a:lnSpc>
              <a:spcAft>
                <a:spcPts val="1000"/>
              </a:spcAft>
            </a:pPr>
            <a:r>
              <a:rPr lang="de-DE" sz="2400" b="1" dirty="0">
                <a:latin typeface="Candara" pitchFamily="34" charset="0"/>
              </a:rPr>
              <a:t>Serviciile in domeniul </a:t>
            </a:r>
            <a:r>
              <a:rPr lang="ro-RO" sz="2400" b="1" dirty="0">
                <a:latin typeface="Candara" pitchFamily="34" charset="0"/>
              </a:rPr>
              <a:t>managementului </a:t>
            </a:r>
            <a:r>
              <a:rPr lang="en-US" sz="2400" b="1" dirty="0" err="1">
                <a:latin typeface="Candara" pitchFamily="34" charset="0"/>
              </a:rPr>
              <a:t>deseurilor</a:t>
            </a:r>
            <a:r>
              <a:rPr lang="ro-RO" sz="2400" b="1" dirty="0">
                <a:latin typeface="Candara" pitchFamily="34" charset="0"/>
              </a:rPr>
              <a:t> </a:t>
            </a:r>
            <a:r>
              <a:rPr lang="de-DE" sz="2400" b="1" dirty="0">
                <a:latin typeface="Candara" pitchFamily="34" charset="0"/>
              </a:rPr>
              <a:t>:</a:t>
            </a:r>
          </a:p>
        </p:txBody>
      </p:sp>
      <p:sp>
        <p:nvSpPr>
          <p:cNvPr id="7" name="Text Box 5"/>
          <p:cNvSpPr txBox="1">
            <a:spLocks noChangeArrowheads="1"/>
          </p:cNvSpPr>
          <p:nvPr/>
        </p:nvSpPr>
        <p:spPr bwMode="auto">
          <a:xfrm>
            <a:off x="179512" y="1557338"/>
            <a:ext cx="8856984" cy="4895998"/>
          </a:xfrm>
          <a:prstGeom prst="rect">
            <a:avLst/>
          </a:prstGeom>
          <a:ln/>
          <a:extLst/>
        </p:spPr>
        <p:style>
          <a:lnRef idx="1">
            <a:schemeClr val="accent3"/>
          </a:lnRef>
          <a:fillRef idx="2">
            <a:schemeClr val="accent3"/>
          </a:fillRef>
          <a:effectRef idx="1">
            <a:schemeClr val="accent3"/>
          </a:effectRef>
          <a:fontRef idx="minor">
            <a:schemeClr val="dk1"/>
          </a:fontRef>
        </p:style>
        <p:txBody>
          <a:bodyPr lIns="252000" tIns="756000" rIns="18000"/>
          <a:lstStyle>
            <a:lvl1pPr marL="185738" indent="-185738" eaLnBrk="0" hangingPunct="0">
              <a:tabLst>
                <a:tab pos="185738" algn="l"/>
              </a:tabLst>
              <a:defRPr>
                <a:solidFill>
                  <a:schemeClr val="tx1"/>
                </a:solidFill>
                <a:latin typeface="Arial" charset="0"/>
                <a:ea typeface="ヒラギノ角ゴ Pro W3" charset="-128"/>
              </a:defRPr>
            </a:lvl1pPr>
            <a:lvl2pPr marL="742950" indent="-285750" eaLnBrk="0" hangingPunct="0">
              <a:tabLst>
                <a:tab pos="185738" algn="l"/>
              </a:tabLst>
              <a:defRPr>
                <a:solidFill>
                  <a:schemeClr val="tx1"/>
                </a:solidFill>
                <a:latin typeface="Arial" charset="0"/>
                <a:ea typeface="ヒラギノ角ゴ Pro W3" charset="-128"/>
              </a:defRPr>
            </a:lvl2pPr>
            <a:lvl3pPr marL="1143000" indent="-228600" eaLnBrk="0" hangingPunct="0">
              <a:tabLst>
                <a:tab pos="185738" algn="l"/>
              </a:tabLst>
              <a:defRPr>
                <a:solidFill>
                  <a:schemeClr val="tx1"/>
                </a:solidFill>
                <a:latin typeface="Arial" charset="0"/>
                <a:ea typeface="ヒラギノ角ゴ Pro W3" charset="-128"/>
              </a:defRPr>
            </a:lvl3pPr>
            <a:lvl4pPr marL="1600200" indent="-228600" eaLnBrk="0" hangingPunct="0">
              <a:tabLst>
                <a:tab pos="185738" algn="l"/>
              </a:tabLst>
              <a:defRPr>
                <a:solidFill>
                  <a:schemeClr val="tx1"/>
                </a:solidFill>
                <a:latin typeface="Arial" charset="0"/>
                <a:ea typeface="ヒラギノ角ゴ Pro W3" charset="-128"/>
              </a:defRPr>
            </a:lvl4pPr>
            <a:lvl5pPr marL="2057400" indent="-228600" eaLnBrk="0" hangingPunct="0">
              <a:tabLst>
                <a:tab pos="185738" algn="l"/>
              </a:tabLst>
              <a:defRPr>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9pPr>
          </a:lstStyle>
          <a:p>
            <a:pPr defTabSz="914400" eaLnBrk="1" hangingPunct="1">
              <a:lnSpc>
                <a:spcPct val="120000"/>
              </a:lnSpc>
              <a:spcBef>
                <a:spcPct val="55000"/>
              </a:spcBef>
              <a:buFontTx/>
              <a:buChar char="•"/>
            </a:pPr>
            <a:r>
              <a:rPr lang="ro-RO" sz="2400" dirty="0">
                <a:latin typeface="Candara" pitchFamily="34" charset="0"/>
              </a:rPr>
              <a:t>Servicii de recoltare şi analize chimice în regim acreditat</a:t>
            </a:r>
          </a:p>
          <a:p>
            <a:pPr defTabSz="914400" eaLnBrk="1" hangingPunct="1">
              <a:lnSpc>
                <a:spcPct val="120000"/>
              </a:lnSpc>
              <a:spcBef>
                <a:spcPct val="55000"/>
              </a:spcBef>
              <a:buFontTx/>
              <a:buChar char="•"/>
            </a:pPr>
            <a:r>
              <a:rPr lang="ro-RO" sz="2400" dirty="0">
                <a:latin typeface="Candara" pitchFamily="34" charset="0"/>
              </a:rPr>
              <a:t>Servicii analize chimice </a:t>
            </a:r>
            <a:r>
              <a:rPr lang="en-US" sz="2400" dirty="0">
                <a:latin typeface="Candara" pitchFamily="34" charset="0"/>
              </a:rPr>
              <a:t>conform OM 95</a:t>
            </a:r>
            <a:r>
              <a:rPr lang="ro-RO" sz="2400" dirty="0">
                <a:latin typeface="Candara" pitchFamily="34" charset="0"/>
              </a:rPr>
              <a:t>/2005</a:t>
            </a:r>
            <a:r>
              <a:rPr lang="en-US" sz="2400" dirty="0">
                <a:latin typeface="Candara" pitchFamily="34" charset="0"/>
              </a:rPr>
              <a:t> </a:t>
            </a:r>
            <a:r>
              <a:rPr lang="en-US" sz="2400" dirty="0" err="1">
                <a:latin typeface="Candara" pitchFamily="34" charset="0"/>
              </a:rPr>
              <a:t>pentru</a:t>
            </a:r>
            <a:r>
              <a:rPr lang="en-US" sz="2400" dirty="0">
                <a:latin typeface="Candara" pitchFamily="34" charset="0"/>
              </a:rPr>
              <a:t> </a:t>
            </a:r>
            <a:r>
              <a:rPr lang="en-US" sz="2400" dirty="0" err="1">
                <a:latin typeface="Candara" pitchFamily="34" charset="0"/>
              </a:rPr>
              <a:t>acceptarea</a:t>
            </a:r>
            <a:r>
              <a:rPr lang="en-US" sz="2400" dirty="0">
                <a:latin typeface="Candara" pitchFamily="34" charset="0"/>
              </a:rPr>
              <a:t> la </a:t>
            </a:r>
            <a:r>
              <a:rPr lang="en-US" sz="2400" dirty="0" err="1">
                <a:latin typeface="Candara" pitchFamily="34" charset="0"/>
              </a:rPr>
              <a:t>depozitare</a:t>
            </a:r>
            <a:r>
              <a:rPr lang="en-US" sz="2400" dirty="0">
                <a:latin typeface="Candara" pitchFamily="34" charset="0"/>
              </a:rPr>
              <a:t> a </a:t>
            </a:r>
            <a:r>
              <a:rPr lang="en-US" sz="2400" dirty="0" err="1">
                <a:latin typeface="Candara" pitchFamily="34" charset="0"/>
              </a:rPr>
              <a:t>deseurilor</a:t>
            </a:r>
            <a:endParaRPr lang="ro-RO" sz="2400" dirty="0">
              <a:latin typeface="Candara" pitchFamily="34" charset="0"/>
            </a:endParaRPr>
          </a:p>
          <a:p>
            <a:pPr defTabSz="914400" eaLnBrk="1" hangingPunct="1">
              <a:lnSpc>
                <a:spcPct val="120000"/>
              </a:lnSpc>
              <a:spcBef>
                <a:spcPct val="55000"/>
              </a:spcBef>
              <a:buFontTx/>
              <a:buChar char="•"/>
            </a:pPr>
            <a:r>
              <a:rPr lang="ro-RO" sz="2400" dirty="0">
                <a:latin typeface="Candara" pitchFamily="34" charset="0"/>
              </a:rPr>
              <a:t>Servicii analize chimice </a:t>
            </a:r>
            <a:r>
              <a:rPr lang="en-US" sz="2400" dirty="0">
                <a:latin typeface="Candara" pitchFamily="34" charset="0"/>
              </a:rPr>
              <a:t>conform OM 344</a:t>
            </a:r>
            <a:r>
              <a:rPr lang="ro-RO" sz="2400" dirty="0">
                <a:latin typeface="Candara" pitchFamily="34" charset="0"/>
              </a:rPr>
              <a:t>/200</a:t>
            </a:r>
            <a:r>
              <a:rPr lang="en-US" sz="2400" dirty="0">
                <a:latin typeface="Candara" pitchFamily="34" charset="0"/>
              </a:rPr>
              <a:t>4 </a:t>
            </a:r>
            <a:r>
              <a:rPr lang="en-US" sz="2400" dirty="0" err="1">
                <a:latin typeface="Candara" pitchFamily="34" charset="0"/>
              </a:rPr>
              <a:t>pentru</a:t>
            </a:r>
            <a:r>
              <a:rPr lang="en-US" sz="2400" dirty="0">
                <a:latin typeface="Candara" pitchFamily="34" charset="0"/>
              </a:rPr>
              <a:t> </a:t>
            </a:r>
            <a:r>
              <a:rPr lang="en-US" sz="2400" dirty="0" err="1">
                <a:latin typeface="Candara" pitchFamily="34" charset="0"/>
              </a:rPr>
              <a:t>namoluri</a:t>
            </a:r>
            <a:r>
              <a:rPr lang="en-US" sz="2400" dirty="0">
                <a:latin typeface="Candara" pitchFamily="34" charset="0"/>
              </a:rPr>
              <a:t> </a:t>
            </a:r>
            <a:r>
              <a:rPr lang="en-US" sz="2400" dirty="0" err="1">
                <a:latin typeface="Candara" pitchFamily="34" charset="0"/>
              </a:rPr>
              <a:t>utilizate</a:t>
            </a:r>
            <a:r>
              <a:rPr lang="en-US" sz="2400" dirty="0">
                <a:latin typeface="Candara" pitchFamily="34" charset="0"/>
              </a:rPr>
              <a:t> in </a:t>
            </a:r>
            <a:r>
              <a:rPr lang="en-US" sz="2400" dirty="0" err="1">
                <a:latin typeface="Candara" pitchFamily="34" charset="0"/>
              </a:rPr>
              <a:t>agricultura</a:t>
            </a:r>
            <a:r>
              <a:rPr lang="ro-RO" sz="2400" dirty="0">
                <a:latin typeface="Candara" pitchFamily="34" charset="0"/>
              </a:rPr>
              <a:t> </a:t>
            </a:r>
            <a:endParaRPr lang="en-US" sz="2400" dirty="0">
              <a:latin typeface="Candara" pitchFamily="34" charset="0"/>
            </a:endParaRPr>
          </a:p>
          <a:p>
            <a:pPr defTabSz="914400" eaLnBrk="1" hangingPunct="1">
              <a:lnSpc>
                <a:spcPct val="120000"/>
              </a:lnSpc>
              <a:spcBef>
                <a:spcPct val="55000"/>
              </a:spcBef>
              <a:buFontTx/>
              <a:buChar char="•"/>
            </a:pPr>
            <a:r>
              <a:rPr lang="ro-RO" sz="2400" dirty="0">
                <a:latin typeface="Candara" pitchFamily="34" charset="0"/>
              </a:rPr>
              <a:t>Servicii </a:t>
            </a:r>
            <a:r>
              <a:rPr lang="en-US" sz="2400" dirty="0">
                <a:latin typeface="Candara" pitchFamily="34" charset="0"/>
              </a:rPr>
              <a:t>de </a:t>
            </a:r>
            <a:r>
              <a:rPr lang="en-US" sz="2400" dirty="0" err="1">
                <a:latin typeface="Candara" pitchFamily="34" charset="0"/>
              </a:rPr>
              <a:t>consultanta</a:t>
            </a:r>
            <a:r>
              <a:rPr lang="en-US" sz="2400" dirty="0">
                <a:latin typeface="Candara" pitchFamily="34" charset="0"/>
              </a:rPr>
              <a:t> in </a:t>
            </a:r>
            <a:r>
              <a:rPr lang="en-US" sz="2400" dirty="0" err="1">
                <a:latin typeface="Candara" pitchFamily="34" charset="0"/>
              </a:rPr>
              <a:t>scopul</a:t>
            </a:r>
            <a:r>
              <a:rPr lang="en-US" sz="2400" dirty="0">
                <a:latin typeface="Candara" pitchFamily="34" charset="0"/>
              </a:rPr>
              <a:t> </a:t>
            </a:r>
            <a:r>
              <a:rPr lang="en-US" sz="2400" dirty="0" err="1">
                <a:latin typeface="Candara" pitchFamily="34" charset="0"/>
              </a:rPr>
              <a:t>caracterizarii</a:t>
            </a:r>
            <a:r>
              <a:rPr lang="en-US" sz="2400" dirty="0">
                <a:latin typeface="Candara" pitchFamily="34" charset="0"/>
              </a:rPr>
              <a:t> </a:t>
            </a:r>
            <a:r>
              <a:rPr lang="en-US" sz="2400" dirty="0" err="1">
                <a:latin typeface="Candara" pitchFamily="34" charset="0"/>
              </a:rPr>
              <a:t>deseurilor</a:t>
            </a:r>
            <a:endParaRPr lang="de-DE" sz="2400" dirty="0">
              <a:latin typeface="Candara" pitchFamily="34" charset="0"/>
            </a:endParaRPr>
          </a:p>
          <a:p>
            <a:pPr marL="0" indent="0" defTabSz="914400" eaLnBrk="1" hangingPunct="1">
              <a:lnSpc>
                <a:spcPct val="120000"/>
              </a:lnSpc>
              <a:spcBef>
                <a:spcPct val="55000"/>
              </a:spcBef>
            </a:pPr>
            <a:endParaRPr lang="de-DE" sz="1400" dirty="0">
              <a:solidFill>
                <a:schemeClr val="bg1"/>
              </a:solidFill>
              <a:latin typeface="Verdana" pitchFamily="34" charset="0"/>
            </a:endParaRPr>
          </a:p>
        </p:txBody>
      </p:sp>
    </p:spTree>
    <p:extLst>
      <p:ext uri="{BB962C8B-B14F-4D97-AF65-F5344CB8AC3E}">
        <p14:creationId xmlns:p14="http://schemas.microsoft.com/office/powerpoint/2010/main" val="200383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26260"/>
            <a:ext cx="6206186" cy="523220"/>
          </a:xfrm>
          <a:prstGeom prst="rect">
            <a:avLst/>
          </a:prstGeom>
          <a:noFill/>
        </p:spPr>
        <p:txBody>
          <a:bodyPr wrap="none" rtlCol="0">
            <a:spAutoFit/>
          </a:bodyPr>
          <a:lstStyle/>
          <a:p>
            <a:pPr eaLnBrk="1" hangingPunct="1"/>
            <a:r>
              <a:rPr lang="de-DE" sz="2800" b="1" dirty="0">
                <a:solidFill>
                  <a:srgbClr val="0093D3"/>
                </a:solidFill>
                <a:latin typeface="Candara" pitchFamily="34" charset="0"/>
              </a:rPr>
              <a:t>CONSULTANTA  ANALIZE  PLANIFICARE</a:t>
            </a:r>
          </a:p>
        </p:txBody>
      </p:sp>
      <p:sp>
        <p:nvSpPr>
          <p:cNvPr id="5" name="Textfeld 3"/>
          <p:cNvSpPr txBox="1">
            <a:spLocks noChangeArrowheads="1"/>
          </p:cNvSpPr>
          <p:nvPr/>
        </p:nvSpPr>
        <p:spPr bwMode="auto">
          <a:xfrm>
            <a:off x="179512" y="903288"/>
            <a:ext cx="8856984" cy="941536"/>
          </a:xfrm>
          <a:prstGeom prst="rect">
            <a:avLst/>
          </a:prstGeom>
          <a:ln/>
          <a:extLst/>
        </p:spPr>
        <p:style>
          <a:lnRef idx="1">
            <a:schemeClr val="accent3"/>
          </a:lnRef>
          <a:fillRef idx="2">
            <a:schemeClr val="accent3"/>
          </a:fillRef>
          <a:effectRef idx="1">
            <a:schemeClr val="accent3"/>
          </a:effectRef>
          <a:fontRef idx="minor">
            <a:schemeClr val="dk1"/>
          </a:fontRef>
        </p:style>
        <p:txBody>
          <a:bodyPr lIns="28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lnSpc>
                <a:spcPts val="2500"/>
              </a:lnSpc>
              <a:spcAft>
                <a:spcPts val="1000"/>
              </a:spcAft>
            </a:pPr>
            <a:r>
              <a:rPr lang="de-DE" sz="2400" b="1" dirty="0">
                <a:latin typeface="Candara" pitchFamily="34" charset="0"/>
              </a:rPr>
              <a:t>Servicii de masuratori </a:t>
            </a:r>
            <a:r>
              <a:rPr lang="ro-RO" sz="2400" b="1" dirty="0">
                <a:latin typeface="Candara" pitchFamily="34" charset="0"/>
              </a:rPr>
              <a:t>aer (</a:t>
            </a:r>
            <a:r>
              <a:rPr lang="en-US" sz="2400" b="1" dirty="0" err="1">
                <a:latin typeface="Candara" pitchFamily="34" charset="0"/>
              </a:rPr>
              <a:t>emisii</a:t>
            </a:r>
            <a:r>
              <a:rPr lang="ro-RO" sz="2400" b="1" dirty="0">
                <a:latin typeface="Candara" pitchFamily="34" charset="0"/>
              </a:rPr>
              <a:t>,</a:t>
            </a:r>
            <a:r>
              <a:rPr lang="en-US" sz="2400" b="1" dirty="0">
                <a:latin typeface="Candara" pitchFamily="34" charset="0"/>
              </a:rPr>
              <a:t> </a:t>
            </a:r>
            <a:r>
              <a:rPr lang="en-US" sz="2400" b="1" dirty="0" err="1">
                <a:latin typeface="Candara" pitchFamily="34" charset="0"/>
              </a:rPr>
              <a:t>imisii</a:t>
            </a:r>
            <a:r>
              <a:rPr lang="ro-RO" sz="2400" b="1" dirty="0">
                <a:latin typeface="Candara" pitchFamily="34" charset="0"/>
              </a:rPr>
              <a:t>, locuri de munca)</a:t>
            </a:r>
            <a:r>
              <a:rPr lang="en-US" sz="2400" b="1" dirty="0">
                <a:latin typeface="Candara" pitchFamily="34" charset="0"/>
              </a:rPr>
              <a:t> in </a:t>
            </a:r>
            <a:r>
              <a:rPr lang="en-US" sz="2400" b="1" dirty="0" err="1">
                <a:latin typeface="Candara" pitchFamily="34" charset="0"/>
              </a:rPr>
              <a:t>atmosfera</a:t>
            </a:r>
            <a:r>
              <a:rPr lang="ro-RO" sz="2400" b="1" dirty="0">
                <a:latin typeface="Candara" pitchFamily="34" charset="0"/>
              </a:rPr>
              <a:t> și nivel de zgomot</a:t>
            </a:r>
            <a:r>
              <a:rPr lang="de-DE" sz="2400" b="1" dirty="0">
                <a:latin typeface="Candara" pitchFamily="34" charset="0"/>
              </a:rPr>
              <a:t>:</a:t>
            </a:r>
          </a:p>
        </p:txBody>
      </p:sp>
      <p:sp>
        <p:nvSpPr>
          <p:cNvPr id="7" name="Text Box 5"/>
          <p:cNvSpPr txBox="1">
            <a:spLocks noChangeArrowheads="1"/>
          </p:cNvSpPr>
          <p:nvPr/>
        </p:nvSpPr>
        <p:spPr bwMode="auto">
          <a:xfrm>
            <a:off x="179512" y="1988840"/>
            <a:ext cx="8856984" cy="4392488"/>
          </a:xfrm>
          <a:prstGeom prst="rect">
            <a:avLst/>
          </a:prstGeom>
          <a:ln/>
          <a:extLst/>
        </p:spPr>
        <p:style>
          <a:lnRef idx="1">
            <a:schemeClr val="accent3"/>
          </a:lnRef>
          <a:fillRef idx="2">
            <a:schemeClr val="accent3"/>
          </a:fillRef>
          <a:effectRef idx="1">
            <a:schemeClr val="accent3"/>
          </a:effectRef>
          <a:fontRef idx="minor">
            <a:schemeClr val="dk1"/>
          </a:fontRef>
        </p:style>
        <p:txBody>
          <a:bodyPr lIns="252000" tIns="216000" rIns="18000"/>
          <a:lstStyle>
            <a:lvl1pPr marL="185738" indent="-185738" eaLnBrk="0" hangingPunct="0">
              <a:tabLst>
                <a:tab pos="185738" algn="l"/>
              </a:tabLst>
              <a:defRPr>
                <a:solidFill>
                  <a:schemeClr val="tx1"/>
                </a:solidFill>
                <a:latin typeface="Arial" charset="0"/>
                <a:ea typeface="ヒラギノ角ゴ Pro W3" charset="-128"/>
              </a:defRPr>
            </a:lvl1pPr>
            <a:lvl2pPr marL="742950" indent="-285750" eaLnBrk="0" hangingPunct="0">
              <a:tabLst>
                <a:tab pos="185738" algn="l"/>
              </a:tabLst>
              <a:defRPr>
                <a:solidFill>
                  <a:schemeClr val="tx1"/>
                </a:solidFill>
                <a:latin typeface="Arial" charset="0"/>
                <a:ea typeface="ヒラギノ角ゴ Pro W3" charset="-128"/>
              </a:defRPr>
            </a:lvl2pPr>
            <a:lvl3pPr marL="1143000" indent="-228600" eaLnBrk="0" hangingPunct="0">
              <a:tabLst>
                <a:tab pos="185738" algn="l"/>
              </a:tabLst>
              <a:defRPr>
                <a:solidFill>
                  <a:schemeClr val="tx1"/>
                </a:solidFill>
                <a:latin typeface="Arial" charset="0"/>
                <a:ea typeface="ヒラギノ角ゴ Pro W3" charset="-128"/>
              </a:defRPr>
            </a:lvl3pPr>
            <a:lvl4pPr marL="1600200" indent="-228600" eaLnBrk="0" hangingPunct="0">
              <a:tabLst>
                <a:tab pos="185738" algn="l"/>
              </a:tabLst>
              <a:defRPr>
                <a:solidFill>
                  <a:schemeClr val="tx1"/>
                </a:solidFill>
                <a:latin typeface="Arial" charset="0"/>
                <a:ea typeface="ヒラギノ角ゴ Pro W3" charset="-128"/>
              </a:defRPr>
            </a:lvl4pPr>
            <a:lvl5pPr marL="2057400" indent="-228600" eaLnBrk="0" hangingPunct="0">
              <a:tabLst>
                <a:tab pos="185738" algn="l"/>
              </a:tabLst>
              <a:defRPr>
                <a:solidFill>
                  <a:schemeClr val="tx1"/>
                </a:solidFill>
                <a:latin typeface="Arial" charset="0"/>
                <a:ea typeface="ヒラギノ角ゴ Pro W3" charset="-128"/>
              </a:defRPr>
            </a:lvl5pPr>
            <a:lvl6pPr marL="25146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6pPr>
            <a:lvl7pPr marL="29718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7pPr>
            <a:lvl8pPr marL="34290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8pPr>
            <a:lvl9pPr marL="3886200" indent="-228600" eaLnBrk="0" fontAlgn="base" hangingPunct="0">
              <a:spcBef>
                <a:spcPct val="0"/>
              </a:spcBef>
              <a:spcAft>
                <a:spcPct val="0"/>
              </a:spcAft>
              <a:tabLst>
                <a:tab pos="185738" algn="l"/>
              </a:tabLst>
              <a:defRPr>
                <a:solidFill>
                  <a:schemeClr val="tx1"/>
                </a:solidFill>
                <a:latin typeface="Arial" charset="0"/>
                <a:ea typeface="ヒラギノ角ゴ Pro W3" charset="-128"/>
              </a:defRPr>
            </a:lvl9pPr>
          </a:lstStyle>
          <a:p>
            <a:pPr defTabSz="914400" eaLnBrk="1" hangingPunct="1">
              <a:lnSpc>
                <a:spcPct val="120000"/>
              </a:lnSpc>
              <a:spcBef>
                <a:spcPct val="55000"/>
              </a:spcBef>
              <a:buFontTx/>
              <a:buChar char="•"/>
            </a:pPr>
            <a:r>
              <a:rPr lang="en-US" sz="2400" dirty="0">
                <a:latin typeface="Candara" pitchFamily="34" charset="0"/>
              </a:rPr>
              <a:t>Gaze de </a:t>
            </a:r>
            <a:r>
              <a:rPr lang="en-US" sz="2400" dirty="0" err="1">
                <a:latin typeface="Candara" pitchFamily="34" charset="0"/>
              </a:rPr>
              <a:t>ardere</a:t>
            </a:r>
            <a:r>
              <a:rPr lang="en-US" sz="2400" dirty="0">
                <a:latin typeface="Candara" pitchFamily="34" charset="0"/>
              </a:rPr>
              <a:t>, </a:t>
            </a:r>
            <a:r>
              <a:rPr lang="en-US" sz="2400" dirty="0" err="1">
                <a:latin typeface="Candara" pitchFamily="34" charset="0"/>
              </a:rPr>
              <a:t>pulberi</a:t>
            </a:r>
            <a:r>
              <a:rPr lang="en-US" sz="2400" dirty="0">
                <a:latin typeface="Candara" pitchFamily="34" charset="0"/>
              </a:rPr>
              <a:t>, </a:t>
            </a:r>
            <a:r>
              <a:rPr lang="en-US" sz="2400" dirty="0" err="1">
                <a:latin typeface="Candara" pitchFamily="34" charset="0"/>
              </a:rPr>
              <a:t>acizi</a:t>
            </a:r>
            <a:r>
              <a:rPr lang="en-US" sz="2400" dirty="0">
                <a:latin typeface="Candara" pitchFamily="34" charset="0"/>
              </a:rPr>
              <a:t>, </a:t>
            </a:r>
            <a:r>
              <a:rPr lang="en-US" sz="2400" dirty="0" err="1">
                <a:latin typeface="Candara" pitchFamily="34" charset="0"/>
              </a:rPr>
              <a:t>metale</a:t>
            </a:r>
            <a:r>
              <a:rPr lang="en-US" sz="2400" dirty="0">
                <a:latin typeface="Candara" pitchFamily="34" charset="0"/>
              </a:rPr>
              <a:t> cu </a:t>
            </a:r>
            <a:r>
              <a:rPr lang="en-US" sz="2400" dirty="0" err="1">
                <a:latin typeface="Candara" pitchFamily="34" charset="0"/>
              </a:rPr>
              <a:t>prelevare</a:t>
            </a:r>
            <a:r>
              <a:rPr lang="en-US" sz="2400" dirty="0">
                <a:latin typeface="Candara" pitchFamily="34" charset="0"/>
              </a:rPr>
              <a:t> </a:t>
            </a:r>
            <a:r>
              <a:rPr lang="ro-RO" sz="2400" dirty="0">
                <a:latin typeface="Candara" pitchFamily="34" charset="0"/>
              </a:rPr>
              <a:t>în regim automat </a:t>
            </a:r>
            <a:r>
              <a:rPr lang="en-US" sz="2400" dirty="0" err="1">
                <a:latin typeface="Candara" pitchFamily="34" charset="0"/>
              </a:rPr>
              <a:t>izocinetic</a:t>
            </a:r>
            <a:r>
              <a:rPr lang="en-US" sz="2400" dirty="0">
                <a:latin typeface="Candara" pitchFamily="34" charset="0"/>
              </a:rPr>
              <a:t> </a:t>
            </a:r>
          </a:p>
          <a:p>
            <a:pPr defTabSz="914400" eaLnBrk="1" hangingPunct="1">
              <a:lnSpc>
                <a:spcPct val="120000"/>
              </a:lnSpc>
              <a:spcBef>
                <a:spcPct val="55000"/>
              </a:spcBef>
              <a:buFontTx/>
              <a:buChar char="•"/>
            </a:pPr>
            <a:r>
              <a:rPr lang="en-US" sz="2400" dirty="0" err="1">
                <a:latin typeface="Candara" pitchFamily="34" charset="0"/>
              </a:rPr>
              <a:t>Formaldehid</a:t>
            </a:r>
            <a:r>
              <a:rPr lang="ro-RO" sz="2400" dirty="0">
                <a:latin typeface="Candara" pitchFamily="34" charset="0"/>
              </a:rPr>
              <a:t>ă</a:t>
            </a:r>
            <a:r>
              <a:rPr lang="en-US" sz="2400" dirty="0">
                <a:latin typeface="Candara" pitchFamily="34" charset="0"/>
              </a:rPr>
              <a:t>, </a:t>
            </a:r>
            <a:r>
              <a:rPr lang="en-US" sz="2400" dirty="0" err="1">
                <a:latin typeface="Candara" pitchFamily="34" charset="0"/>
              </a:rPr>
              <a:t>Hidrogen</a:t>
            </a:r>
            <a:r>
              <a:rPr lang="en-US" sz="2400" dirty="0">
                <a:latin typeface="Candara" pitchFamily="34" charset="0"/>
              </a:rPr>
              <a:t> </a:t>
            </a:r>
            <a:r>
              <a:rPr lang="en-US" sz="2400" dirty="0" err="1">
                <a:latin typeface="Candara" pitchFamily="34" charset="0"/>
              </a:rPr>
              <a:t>sulfurat</a:t>
            </a:r>
            <a:r>
              <a:rPr lang="ro-RO" sz="2400" dirty="0">
                <a:latin typeface="Candara" pitchFamily="34" charset="0"/>
              </a:rPr>
              <a:t>, Amoniac</a:t>
            </a:r>
          </a:p>
          <a:p>
            <a:pPr defTabSz="914400" eaLnBrk="1" hangingPunct="1">
              <a:lnSpc>
                <a:spcPct val="120000"/>
              </a:lnSpc>
              <a:spcBef>
                <a:spcPct val="55000"/>
              </a:spcBef>
              <a:buFontTx/>
              <a:buChar char="•"/>
            </a:pPr>
            <a:r>
              <a:rPr lang="en-US" sz="2400" dirty="0">
                <a:latin typeface="Candara" pitchFamily="34" charset="0"/>
              </a:rPr>
              <a:t>COV – Total </a:t>
            </a:r>
            <a:r>
              <a:rPr lang="en-US" sz="2400" dirty="0" err="1">
                <a:latin typeface="Candara" pitchFamily="34" charset="0"/>
              </a:rPr>
              <a:t>prin</a:t>
            </a:r>
            <a:r>
              <a:rPr lang="en-US" sz="2400" dirty="0">
                <a:latin typeface="Candara" pitchFamily="34" charset="0"/>
              </a:rPr>
              <a:t> FID </a:t>
            </a:r>
            <a:r>
              <a:rPr lang="en-US" sz="2400" dirty="0" err="1">
                <a:latin typeface="Candara" pitchFamily="34" charset="0"/>
              </a:rPr>
              <a:t>sau</a:t>
            </a:r>
            <a:r>
              <a:rPr lang="en-US" sz="2400" dirty="0">
                <a:latin typeface="Candara" pitchFamily="34" charset="0"/>
              </a:rPr>
              <a:t> PID </a:t>
            </a:r>
            <a:r>
              <a:rPr lang="en-US" sz="2400" dirty="0" err="1">
                <a:latin typeface="Candara" pitchFamily="34" charset="0"/>
              </a:rPr>
              <a:t>sau</a:t>
            </a:r>
            <a:r>
              <a:rPr lang="en-US" sz="2400" dirty="0">
                <a:latin typeface="Candara" pitchFamily="34" charset="0"/>
              </a:rPr>
              <a:t> </a:t>
            </a:r>
            <a:r>
              <a:rPr lang="en-US" sz="2400" dirty="0" err="1">
                <a:latin typeface="Candara" pitchFamily="34" charset="0"/>
              </a:rPr>
              <a:t>pe</a:t>
            </a:r>
            <a:r>
              <a:rPr lang="en-US" sz="2400" dirty="0">
                <a:latin typeface="Candara" pitchFamily="34" charset="0"/>
              </a:rPr>
              <a:t> </a:t>
            </a:r>
            <a:r>
              <a:rPr lang="en-US" sz="2400" dirty="0" err="1">
                <a:latin typeface="Candara" pitchFamily="34" charset="0"/>
              </a:rPr>
              <a:t>componente</a:t>
            </a:r>
            <a:r>
              <a:rPr lang="en-US" sz="2400" dirty="0">
                <a:latin typeface="Candara" pitchFamily="34" charset="0"/>
              </a:rPr>
              <a:t> (GC</a:t>
            </a:r>
            <a:r>
              <a:rPr lang="ro-RO" sz="2400" dirty="0">
                <a:latin typeface="Candara" pitchFamily="34" charset="0"/>
              </a:rPr>
              <a:t>-</a:t>
            </a:r>
            <a:r>
              <a:rPr lang="en-US" sz="2400" dirty="0">
                <a:latin typeface="Candara" pitchFamily="34" charset="0"/>
              </a:rPr>
              <a:t>MS)</a:t>
            </a:r>
            <a:endParaRPr lang="ro-RO" sz="2400" dirty="0">
              <a:latin typeface="Candara" pitchFamily="34" charset="0"/>
            </a:endParaRPr>
          </a:p>
          <a:p>
            <a:pPr defTabSz="914400" eaLnBrk="1" hangingPunct="1">
              <a:lnSpc>
                <a:spcPct val="120000"/>
              </a:lnSpc>
              <a:spcBef>
                <a:spcPct val="55000"/>
              </a:spcBef>
              <a:buFontTx/>
              <a:buChar char="•"/>
            </a:pPr>
            <a:r>
              <a:rPr lang="en-US" sz="2400" dirty="0" err="1">
                <a:latin typeface="Candara" pitchFamily="34" charset="0"/>
              </a:rPr>
              <a:t>Dioxine</a:t>
            </a:r>
            <a:r>
              <a:rPr lang="en-US" sz="2400" dirty="0">
                <a:latin typeface="Candara" pitchFamily="34" charset="0"/>
              </a:rPr>
              <a:t> </a:t>
            </a:r>
            <a:r>
              <a:rPr lang="en-US" sz="2400" dirty="0" err="1">
                <a:latin typeface="Candara" pitchFamily="34" charset="0"/>
              </a:rPr>
              <a:t>si</a:t>
            </a:r>
            <a:r>
              <a:rPr lang="en-US" sz="2400" dirty="0">
                <a:latin typeface="Candara" pitchFamily="34" charset="0"/>
              </a:rPr>
              <a:t> </a:t>
            </a:r>
            <a:r>
              <a:rPr lang="en-US" sz="2400" dirty="0" err="1">
                <a:latin typeface="Candara" pitchFamily="34" charset="0"/>
              </a:rPr>
              <a:t>Furani</a:t>
            </a:r>
            <a:r>
              <a:rPr lang="en-US" sz="2400" dirty="0">
                <a:latin typeface="Candara" pitchFamily="34" charset="0"/>
              </a:rPr>
              <a:t> PCDD/PCDF</a:t>
            </a:r>
          </a:p>
          <a:p>
            <a:pPr defTabSz="914400" eaLnBrk="1" hangingPunct="1">
              <a:lnSpc>
                <a:spcPct val="120000"/>
              </a:lnSpc>
              <a:spcBef>
                <a:spcPct val="55000"/>
              </a:spcBef>
              <a:buFontTx/>
              <a:buChar char="•"/>
            </a:pPr>
            <a:r>
              <a:rPr lang="en-US" sz="2400" dirty="0" err="1">
                <a:latin typeface="Candara" pitchFamily="34" charset="0"/>
              </a:rPr>
              <a:t>Verificarea</a:t>
            </a:r>
            <a:r>
              <a:rPr lang="en-US" sz="2400" dirty="0">
                <a:latin typeface="Candara" pitchFamily="34" charset="0"/>
              </a:rPr>
              <a:t> </a:t>
            </a:r>
            <a:r>
              <a:rPr lang="en-US" sz="2400" dirty="0" err="1">
                <a:latin typeface="Candara" pitchFamily="34" charset="0"/>
              </a:rPr>
              <a:t>sistemelor</a:t>
            </a:r>
            <a:r>
              <a:rPr lang="en-US" sz="2400" dirty="0">
                <a:latin typeface="Candara" pitchFamily="34" charset="0"/>
              </a:rPr>
              <a:t> automate de m</a:t>
            </a:r>
            <a:r>
              <a:rPr lang="ro-RO" sz="2400" dirty="0">
                <a:latin typeface="Candara" pitchFamily="34" charset="0"/>
              </a:rPr>
              <a:t>ăsurare – procedurile QAL2 și AST</a:t>
            </a:r>
            <a:endParaRPr lang="de-DE" sz="2400" dirty="0">
              <a:latin typeface="Candara" pitchFamily="34" charset="0"/>
            </a:endParaRPr>
          </a:p>
          <a:p>
            <a:pPr marL="0" indent="0" defTabSz="914400" eaLnBrk="1" hangingPunct="1">
              <a:lnSpc>
                <a:spcPct val="120000"/>
              </a:lnSpc>
              <a:spcBef>
                <a:spcPct val="55000"/>
              </a:spcBef>
            </a:pPr>
            <a:endParaRPr lang="de-DE" sz="1400" dirty="0">
              <a:solidFill>
                <a:schemeClr val="bg1"/>
              </a:solidFill>
              <a:latin typeface="Verdana" pitchFamily="34" charset="0"/>
            </a:endParaRPr>
          </a:p>
        </p:txBody>
      </p:sp>
    </p:spTree>
    <p:extLst>
      <p:ext uri="{BB962C8B-B14F-4D97-AF65-F5344CB8AC3E}">
        <p14:creationId xmlns:p14="http://schemas.microsoft.com/office/powerpoint/2010/main" val="93928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Bild 5" descr="leistungen_bilder_pp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5040313"/>
            <a:ext cx="885666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3"/>
          <p:cNvSpPr txBox="1">
            <a:spLocks noChangeArrowheads="1"/>
          </p:cNvSpPr>
          <p:nvPr/>
        </p:nvSpPr>
        <p:spPr bwMode="auto">
          <a:xfrm>
            <a:off x="125413" y="980728"/>
            <a:ext cx="8820150" cy="4059586"/>
          </a:xfrm>
          <a:prstGeom prst="rect">
            <a:avLst/>
          </a:prstGeom>
          <a:ln/>
          <a:extLst/>
        </p:spPr>
        <p:style>
          <a:lnRef idx="1">
            <a:schemeClr val="accent3"/>
          </a:lnRef>
          <a:fillRef idx="2">
            <a:schemeClr val="accent3"/>
          </a:fillRef>
          <a:effectRef idx="1">
            <a:schemeClr val="accent3"/>
          </a:effectRef>
          <a:fontRef idx="minor">
            <a:schemeClr val="dk1"/>
          </a:fontRef>
        </p:style>
        <p:txBody>
          <a:bodyPr lIns="28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marL="285750" indent="-285750" eaLnBrk="1" hangingPunct="1">
              <a:spcAft>
                <a:spcPts val="1000"/>
              </a:spcAft>
              <a:buFont typeface="Arial" pitchFamily="34" charset="0"/>
              <a:buChar char="•"/>
              <a:defRPr/>
            </a:pPr>
            <a:r>
              <a:rPr lang="ro-RO" sz="2800" dirty="0">
                <a:solidFill>
                  <a:schemeClr val="tx1">
                    <a:lumMod val="95000"/>
                    <a:lumOff val="5000"/>
                  </a:schemeClr>
                </a:solidFill>
                <a:latin typeface="Candara" pitchFamily="34" charset="0"/>
              </a:rPr>
              <a:t>Acreditare RENAR </a:t>
            </a:r>
            <a:r>
              <a:rPr lang="en-US" sz="2800" dirty="0">
                <a:solidFill>
                  <a:schemeClr val="tx1">
                    <a:lumMod val="95000"/>
                    <a:lumOff val="5000"/>
                  </a:schemeClr>
                </a:solidFill>
                <a:latin typeface="Candara" pitchFamily="34" charset="0"/>
              </a:rPr>
              <a:t>ISO 17025 </a:t>
            </a:r>
            <a:r>
              <a:rPr lang="ro-RO" sz="2800" dirty="0">
                <a:solidFill>
                  <a:schemeClr val="tx1">
                    <a:lumMod val="95000"/>
                    <a:lumOff val="5000"/>
                  </a:schemeClr>
                </a:solidFill>
                <a:latin typeface="Candara" pitchFamily="34" charset="0"/>
              </a:rPr>
              <a:t>– certificat LI643 – </a:t>
            </a:r>
            <a:r>
              <a:rPr lang="en-US" sz="2800" dirty="0">
                <a:solidFill>
                  <a:schemeClr val="tx1">
                    <a:lumMod val="95000"/>
                    <a:lumOff val="5000"/>
                  </a:schemeClr>
                </a:solidFill>
                <a:latin typeface="Candara" pitchFamily="34" charset="0"/>
              </a:rPr>
              <a:t>7</a:t>
            </a:r>
            <a:r>
              <a:rPr lang="ro-RO" sz="2800" dirty="0">
                <a:solidFill>
                  <a:schemeClr val="tx1">
                    <a:lumMod val="95000"/>
                    <a:lumOff val="5000"/>
                  </a:schemeClr>
                </a:solidFill>
                <a:latin typeface="Candara" pitchFamily="34" charset="0"/>
              </a:rPr>
              <a:t>8 determinări din diferite matrici de probă inclusiv recoltare </a:t>
            </a:r>
            <a:r>
              <a:rPr lang="ro-RO" sz="2800" dirty="0" err="1">
                <a:solidFill>
                  <a:schemeClr val="tx1">
                    <a:lumMod val="95000"/>
                    <a:lumOff val="5000"/>
                  </a:schemeClr>
                </a:solidFill>
                <a:latin typeface="Candara" pitchFamily="34" charset="0"/>
              </a:rPr>
              <a:t>şi</a:t>
            </a:r>
            <a:r>
              <a:rPr lang="ro-RO" sz="2800" dirty="0">
                <a:solidFill>
                  <a:schemeClr val="tx1">
                    <a:lumMod val="95000"/>
                    <a:lumOff val="5000"/>
                  </a:schemeClr>
                </a:solidFill>
                <a:latin typeface="Candara" pitchFamily="34" charset="0"/>
              </a:rPr>
              <a:t> 1</a:t>
            </a:r>
            <a:r>
              <a:rPr lang="en-US" sz="2800" dirty="0">
                <a:solidFill>
                  <a:schemeClr val="tx1">
                    <a:lumMod val="95000"/>
                    <a:lumOff val="5000"/>
                  </a:schemeClr>
                </a:solidFill>
                <a:latin typeface="Candara" pitchFamily="34" charset="0"/>
              </a:rPr>
              <a:t>8</a:t>
            </a:r>
            <a:r>
              <a:rPr lang="ro-RO" sz="2800" dirty="0">
                <a:solidFill>
                  <a:schemeClr val="tx1">
                    <a:lumMod val="95000"/>
                    <a:lumOff val="5000"/>
                  </a:schemeClr>
                </a:solidFill>
                <a:latin typeface="Candara" pitchFamily="34" charset="0"/>
              </a:rPr>
              <a:t> determinări din emisii</a:t>
            </a:r>
          </a:p>
          <a:p>
            <a:pPr marL="285750" indent="-285750" eaLnBrk="1" hangingPunct="1">
              <a:spcAft>
                <a:spcPts val="1000"/>
              </a:spcAft>
              <a:buFont typeface="Arial" pitchFamily="34" charset="0"/>
              <a:buChar char="•"/>
              <a:defRPr/>
            </a:pPr>
            <a:r>
              <a:rPr lang="ro-RO" sz="2800" dirty="0">
                <a:solidFill>
                  <a:schemeClr val="tx1">
                    <a:lumMod val="95000"/>
                    <a:lumOff val="5000"/>
                  </a:schemeClr>
                </a:solidFill>
                <a:latin typeface="Candara" pitchFamily="34" charset="0"/>
              </a:rPr>
              <a:t>Atestat Ministerul Sănătăţii – Certificat nr. 218 pentru monitorizare de control şi recoltare</a:t>
            </a:r>
            <a:r>
              <a:rPr lang="en-US" sz="2800" dirty="0">
                <a:solidFill>
                  <a:schemeClr val="tx1">
                    <a:lumMod val="95000"/>
                    <a:lumOff val="5000"/>
                  </a:schemeClr>
                </a:solidFill>
                <a:latin typeface="Candara" pitchFamily="34" charset="0"/>
              </a:rPr>
              <a:t> </a:t>
            </a:r>
            <a:r>
              <a:rPr lang="en-US" sz="2800" dirty="0" err="1">
                <a:solidFill>
                  <a:schemeClr val="tx1">
                    <a:lumMod val="95000"/>
                    <a:lumOff val="5000"/>
                  </a:schemeClr>
                </a:solidFill>
                <a:latin typeface="Candara" pitchFamily="34" charset="0"/>
              </a:rPr>
              <a:t>apa</a:t>
            </a:r>
            <a:r>
              <a:rPr lang="en-US" sz="2800" dirty="0">
                <a:solidFill>
                  <a:schemeClr val="tx1">
                    <a:lumMod val="95000"/>
                    <a:lumOff val="5000"/>
                  </a:schemeClr>
                </a:solidFill>
                <a:latin typeface="Candara" pitchFamily="34" charset="0"/>
              </a:rPr>
              <a:t> </a:t>
            </a:r>
            <a:r>
              <a:rPr lang="en-US" sz="2800" dirty="0" err="1">
                <a:solidFill>
                  <a:schemeClr val="tx1">
                    <a:lumMod val="95000"/>
                    <a:lumOff val="5000"/>
                  </a:schemeClr>
                </a:solidFill>
                <a:latin typeface="Candara" pitchFamily="34" charset="0"/>
              </a:rPr>
              <a:t>potabila</a:t>
            </a:r>
            <a:endParaRPr lang="en-US" sz="2800" dirty="0">
              <a:solidFill>
                <a:schemeClr val="tx1">
                  <a:lumMod val="95000"/>
                  <a:lumOff val="5000"/>
                </a:schemeClr>
              </a:solidFill>
              <a:latin typeface="Candara" pitchFamily="34" charset="0"/>
            </a:endParaRPr>
          </a:p>
          <a:p>
            <a:pPr marL="285750" indent="-285750" eaLnBrk="1" hangingPunct="1">
              <a:spcAft>
                <a:spcPts val="1000"/>
              </a:spcAft>
              <a:buFont typeface="Arial" pitchFamily="34" charset="0"/>
              <a:buChar char="•"/>
              <a:defRPr/>
            </a:pPr>
            <a:r>
              <a:rPr lang="ro-RO" sz="2800" dirty="0">
                <a:solidFill>
                  <a:schemeClr val="tx1">
                    <a:lumMod val="95000"/>
                    <a:lumOff val="5000"/>
                  </a:schemeClr>
                </a:solidFill>
                <a:latin typeface="Candara" pitchFamily="34" charset="0"/>
              </a:rPr>
              <a:t>Atestat Ministerul Sănătăţii – Certificat nr. </a:t>
            </a:r>
            <a:r>
              <a:rPr lang="en-US" sz="2800" dirty="0">
                <a:solidFill>
                  <a:schemeClr val="tx1">
                    <a:lumMod val="95000"/>
                    <a:lumOff val="5000"/>
                  </a:schemeClr>
                </a:solidFill>
                <a:latin typeface="Candara" pitchFamily="34" charset="0"/>
              </a:rPr>
              <a:t>150</a:t>
            </a:r>
            <a:r>
              <a:rPr lang="ro-RO" sz="2800" dirty="0">
                <a:solidFill>
                  <a:schemeClr val="tx1">
                    <a:lumMod val="95000"/>
                    <a:lumOff val="5000"/>
                  </a:schemeClr>
                </a:solidFill>
                <a:latin typeface="Candara" pitchFamily="34" charset="0"/>
              </a:rPr>
              <a:t> pentru </a:t>
            </a:r>
            <a:r>
              <a:rPr lang="en-US" sz="2800" dirty="0" err="1">
                <a:solidFill>
                  <a:schemeClr val="tx1">
                    <a:lumMod val="95000"/>
                    <a:lumOff val="5000"/>
                  </a:schemeClr>
                </a:solidFill>
                <a:latin typeface="Candara" pitchFamily="34" charset="0"/>
              </a:rPr>
              <a:t>determinari</a:t>
            </a:r>
            <a:r>
              <a:rPr lang="en-US" sz="2800" dirty="0">
                <a:solidFill>
                  <a:schemeClr val="tx1">
                    <a:lumMod val="95000"/>
                    <a:lumOff val="5000"/>
                  </a:schemeClr>
                </a:solidFill>
                <a:latin typeface="Candara" pitchFamily="34" charset="0"/>
              </a:rPr>
              <a:t> </a:t>
            </a:r>
            <a:r>
              <a:rPr lang="en-US" sz="2800" dirty="0" err="1">
                <a:solidFill>
                  <a:schemeClr val="tx1">
                    <a:lumMod val="95000"/>
                    <a:lumOff val="5000"/>
                  </a:schemeClr>
                </a:solidFill>
                <a:latin typeface="Candara" pitchFamily="34" charset="0"/>
              </a:rPr>
              <a:t>noxe</a:t>
            </a:r>
            <a:r>
              <a:rPr lang="en-US" sz="2800" dirty="0">
                <a:solidFill>
                  <a:schemeClr val="tx1">
                    <a:lumMod val="95000"/>
                    <a:lumOff val="5000"/>
                  </a:schemeClr>
                </a:solidFill>
                <a:latin typeface="Candara" pitchFamily="34" charset="0"/>
              </a:rPr>
              <a:t> </a:t>
            </a:r>
            <a:r>
              <a:rPr lang="en-US" sz="2800" dirty="0" err="1">
                <a:solidFill>
                  <a:schemeClr val="tx1">
                    <a:lumMod val="95000"/>
                    <a:lumOff val="5000"/>
                  </a:schemeClr>
                </a:solidFill>
                <a:latin typeface="Candara" pitchFamily="34" charset="0"/>
              </a:rPr>
              <a:t>profesionale</a:t>
            </a:r>
            <a:endParaRPr lang="ro-RO" sz="2800" dirty="0">
              <a:solidFill>
                <a:schemeClr val="tx1">
                  <a:lumMod val="95000"/>
                  <a:lumOff val="5000"/>
                </a:schemeClr>
              </a:solidFill>
              <a:latin typeface="Candara" pitchFamily="34" charset="0"/>
            </a:endParaRPr>
          </a:p>
        </p:txBody>
      </p:sp>
      <p:sp>
        <p:nvSpPr>
          <p:cNvPr id="2" name="TextBox 1"/>
          <p:cNvSpPr txBox="1"/>
          <p:nvPr/>
        </p:nvSpPr>
        <p:spPr>
          <a:xfrm>
            <a:off x="683568" y="0"/>
            <a:ext cx="5928033" cy="584775"/>
          </a:xfrm>
          <a:prstGeom prst="rect">
            <a:avLst/>
          </a:prstGeom>
          <a:noFill/>
        </p:spPr>
        <p:txBody>
          <a:bodyPr wrap="none" rtlCol="0">
            <a:spAutoFit/>
          </a:bodyPr>
          <a:lstStyle/>
          <a:p>
            <a:r>
              <a:rPr lang="ro-RO" sz="3200" b="1" dirty="0">
                <a:solidFill>
                  <a:srgbClr val="0070C0"/>
                </a:solidFill>
                <a:latin typeface="Candara" pitchFamily="34" charset="0"/>
              </a:rPr>
              <a:t>ACREDITARE ŞI CERTIFICARE ISO</a:t>
            </a:r>
          </a:p>
        </p:txBody>
      </p:sp>
    </p:spTree>
    <p:extLst>
      <p:ext uri="{BB962C8B-B14F-4D97-AF65-F5344CB8AC3E}">
        <p14:creationId xmlns:p14="http://schemas.microsoft.com/office/powerpoint/2010/main" val="182037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Bild 5" descr="leistungen_bilder_pp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5040313"/>
            <a:ext cx="885666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3"/>
          <p:cNvSpPr txBox="1">
            <a:spLocks noChangeArrowheads="1"/>
          </p:cNvSpPr>
          <p:nvPr/>
        </p:nvSpPr>
        <p:spPr bwMode="auto">
          <a:xfrm>
            <a:off x="125413" y="980728"/>
            <a:ext cx="8820150" cy="4059586"/>
          </a:xfrm>
          <a:prstGeom prst="rect">
            <a:avLst/>
          </a:prstGeom>
          <a:ln/>
          <a:extLst/>
        </p:spPr>
        <p:style>
          <a:lnRef idx="1">
            <a:schemeClr val="accent3"/>
          </a:lnRef>
          <a:fillRef idx="2">
            <a:schemeClr val="accent3"/>
          </a:fillRef>
          <a:effectRef idx="1">
            <a:schemeClr val="accent3"/>
          </a:effectRef>
          <a:fontRef idx="minor">
            <a:schemeClr val="dk1"/>
          </a:fontRef>
        </p:style>
        <p:txBody>
          <a:bodyPr lIns="28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marL="285750" indent="-285750" eaLnBrk="1" hangingPunct="1">
              <a:spcAft>
                <a:spcPts val="1000"/>
              </a:spcAft>
              <a:buFont typeface="Arial" pitchFamily="34" charset="0"/>
              <a:buChar char="•"/>
              <a:defRPr/>
            </a:pPr>
            <a:r>
              <a:rPr lang="en-US" sz="2800" dirty="0" err="1">
                <a:solidFill>
                  <a:schemeClr val="tx1">
                    <a:lumMod val="95000"/>
                    <a:lumOff val="5000"/>
                  </a:schemeClr>
                </a:solidFill>
                <a:latin typeface="Candara" pitchFamily="34" charset="0"/>
              </a:rPr>
              <a:t>Participari</a:t>
            </a:r>
            <a:r>
              <a:rPr lang="en-US" sz="2800" dirty="0">
                <a:solidFill>
                  <a:schemeClr val="tx1">
                    <a:lumMod val="95000"/>
                    <a:lumOff val="5000"/>
                  </a:schemeClr>
                </a:solidFill>
                <a:latin typeface="Candara" pitchFamily="34" charset="0"/>
              </a:rPr>
              <a:t> </a:t>
            </a:r>
            <a:r>
              <a:rPr lang="en-US" sz="2800" dirty="0" err="1">
                <a:solidFill>
                  <a:schemeClr val="tx1">
                    <a:lumMod val="95000"/>
                    <a:lumOff val="5000"/>
                  </a:schemeClr>
                </a:solidFill>
                <a:latin typeface="Candara" pitchFamily="34" charset="0"/>
              </a:rPr>
              <a:t>anuale</a:t>
            </a:r>
            <a:r>
              <a:rPr lang="en-US" sz="2800" dirty="0">
                <a:solidFill>
                  <a:schemeClr val="tx1">
                    <a:lumMod val="95000"/>
                    <a:lumOff val="5000"/>
                  </a:schemeClr>
                </a:solidFill>
                <a:latin typeface="Candara" pitchFamily="34" charset="0"/>
              </a:rPr>
              <a:t> la </a:t>
            </a:r>
            <a:r>
              <a:rPr lang="en-US" sz="2800" dirty="0" err="1">
                <a:solidFill>
                  <a:schemeClr val="tx1">
                    <a:lumMod val="95000"/>
                    <a:lumOff val="5000"/>
                  </a:schemeClr>
                </a:solidFill>
                <a:latin typeface="Candara" pitchFamily="34" charset="0"/>
              </a:rPr>
              <a:t>programe</a:t>
            </a:r>
            <a:r>
              <a:rPr lang="en-US" sz="2800" dirty="0">
                <a:solidFill>
                  <a:schemeClr val="tx1">
                    <a:lumMod val="95000"/>
                    <a:lumOff val="5000"/>
                  </a:schemeClr>
                </a:solidFill>
                <a:latin typeface="Candara" pitchFamily="34" charset="0"/>
              </a:rPr>
              <a:t> de </a:t>
            </a:r>
            <a:r>
              <a:rPr lang="en-US" sz="2800" dirty="0" err="1">
                <a:solidFill>
                  <a:schemeClr val="tx1">
                    <a:lumMod val="95000"/>
                    <a:lumOff val="5000"/>
                  </a:schemeClr>
                </a:solidFill>
                <a:latin typeface="Candara" pitchFamily="34" charset="0"/>
              </a:rPr>
              <a:t>testare</a:t>
            </a:r>
            <a:r>
              <a:rPr lang="en-US" sz="2800" dirty="0">
                <a:solidFill>
                  <a:schemeClr val="tx1">
                    <a:lumMod val="95000"/>
                    <a:lumOff val="5000"/>
                  </a:schemeClr>
                </a:solidFill>
                <a:latin typeface="Candara" pitchFamily="34" charset="0"/>
              </a:rPr>
              <a:t> a </a:t>
            </a:r>
            <a:r>
              <a:rPr lang="en-US" sz="2800" dirty="0" err="1">
                <a:solidFill>
                  <a:schemeClr val="tx1">
                    <a:lumMod val="95000"/>
                    <a:lumOff val="5000"/>
                  </a:schemeClr>
                </a:solidFill>
                <a:latin typeface="Candara" pitchFamily="34" charset="0"/>
              </a:rPr>
              <a:t>competentei</a:t>
            </a:r>
            <a:r>
              <a:rPr lang="en-US" sz="2800" dirty="0">
                <a:solidFill>
                  <a:schemeClr val="tx1">
                    <a:lumMod val="95000"/>
                    <a:lumOff val="5000"/>
                  </a:schemeClr>
                </a:solidFill>
                <a:latin typeface="Candara" pitchFamily="34" charset="0"/>
              </a:rPr>
              <a:t> </a:t>
            </a:r>
            <a:r>
              <a:rPr lang="en-US" sz="2800" dirty="0" err="1">
                <a:solidFill>
                  <a:schemeClr val="tx1">
                    <a:lumMod val="95000"/>
                    <a:lumOff val="5000"/>
                  </a:schemeClr>
                </a:solidFill>
                <a:latin typeface="Candara" pitchFamily="34" charset="0"/>
              </a:rPr>
              <a:t>organizate</a:t>
            </a:r>
            <a:r>
              <a:rPr lang="en-US" sz="2800" dirty="0">
                <a:solidFill>
                  <a:schemeClr val="tx1">
                    <a:lumMod val="95000"/>
                    <a:lumOff val="5000"/>
                  </a:schemeClr>
                </a:solidFill>
                <a:latin typeface="Candara" pitchFamily="34" charset="0"/>
              </a:rPr>
              <a:t> de </a:t>
            </a:r>
            <a:r>
              <a:rPr lang="en-US" sz="2800" dirty="0" err="1">
                <a:solidFill>
                  <a:schemeClr val="tx1">
                    <a:lumMod val="95000"/>
                    <a:lumOff val="5000"/>
                  </a:schemeClr>
                </a:solidFill>
                <a:latin typeface="Candara" pitchFamily="34" charset="0"/>
              </a:rPr>
              <a:t>organisme</a:t>
            </a:r>
            <a:r>
              <a:rPr lang="en-US" sz="2800" dirty="0">
                <a:solidFill>
                  <a:schemeClr val="tx1">
                    <a:lumMod val="95000"/>
                    <a:lumOff val="5000"/>
                  </a:schemeClr>
                </a:solidFill>
                <a:latin typeface="Candara" pitchFamily="34" charset="0"/>
              </a:rPr>
              <a:t> </a:t>
            </a:r>
            <a:r>
              <a:rPr lang="en-US" sz="2800" dirty="0" err="1">
                <a:solidFill>
                  <a:schemeClr val="tx1">
                    <a:lumMod val="95000"/>
                    <a:lumOff val="5000"/>
                  </a:schemeClr>
                </a:solidFill>
                <a:latin typeface="Candara" pitchFamily="34" charset="0"/>
              </a:rPr>
              <a:t>internationale</a:t>
            </a:r>
            <a:r>
              <a:rPr lang="en-US" sz="2800" dirty="0">
                <a:solidFill>
                  <a:schemeClr val="tx1">
                    <a:lumMod val="95000"/>
                    <a:lumOff val="5000"/>
                  </a:schemeClr>
                </a:solidFill>
                <a:latin typeface="Candara" pitchFamily="34" charset="0"/>
              </a:rPr>
              <a:t> </a:t>
            </a:r>
            <a:r>
              <a:rPr lang="en-US" sz="2800" dirty="0" err="1">
                <a:solidFill>
                  <a:schemeClr val="tx1">
                    <a:lumMod val="95000"/>
                    <a:lumOff val="5000"/>
                  </a:schemeClr>
                </a:solidFill>
                <a:latin typeface="Candara" pitchFamily="34" charset="0"/>
              </a:rPr>
              <a:t>acreditate</a:t>
            </a:r>
            <a:endParaRPr lang="ro-RO" sz="2800" dirty="0">
              <a:solidFill>
                <a:schemeClr val="tx1">
                  <a:lumMod val="95000"/>
                  <a:lumOff val="5000"/>
                </a:schemeClr>
              </a:solidFill>
              <a:latin typeface="Candara" pitchFamily="34" charset="0"/>
            </a:endParaRPr>
          </a:p>
          <a:p>
            <a:pPr marL="285750" indent="-285750" eaLnBrk="1" hangingPunct="1">
              <a:spcAft>
                <a:spcPts val="1000"/>
              </a:spcAft>
              <a:buFont typeface="Arial" pitchFamily="34" charset="0"/>
              <a:buChar char="•"/>
              <a:defRPr/>
            </a:pPr>
            <a:r>
              <a:rPr lang="ro-RO" sz="2800" dirty="0">
                <a:solidFill>
                  <a:schemeClr val="tx1">
                    <a:lumMod val="95000"/>
                    <a:lumOff val="5000"/>
                  </a:schemeClr>
                </a:solidFill>
                <a:latin typeface="Candara" pitchFamily="34" charset="0"/>
              </a:rPr>
              <a:t>Atestat Ministerul Mediului – Registrul naţional – poziţia a 2-a</a:t>
            </a:r>
            <a:endParaRPr lang="en-US" sz="2800" dirty="0">
              <a:solidFill>
                <a:schemeClr val="tx1">
                  <a:lumMod val="95000"/>
                  <a:lumOff val="5000"/>
                </a:schemeClr>
              </a:solidFill>
              <a:latin typeface="Candara" pitchFamily="34" charset="0"/>
            </a:endParaRPr>
          </a:p>
          <a:p>
            <a:pPr marL="285750" indent="-285750" eaLnBrk="1" hangingPunct="1">
              <a:spcAft>
                <a:spcPts val="1000"/>
              </a:spcAft>
              <a:buFont typeface="Arial" pitchFamily="34" charset="0"/>
              <a:buChar char="•"/>
              <a:defRPr/>
            </a:pPr>
            <a:r>
              <a:rPr lang="ro-RO" sz="2800" dirty="0">
                <a:solidFill>
                  <a:schemeClr val="tx1">
                    <a:lumMod val="95000"/>
                    <a:lumOff val="5000"/>
                  </a:schemeClr>
                </a:solidFill>
                <a:latin typeface="Candara" pitchFamily="34" charset="0"/>
              </a:rPr>
              <a:t>Certificare ISO 9001 şi 14001 </a:t>
            </a:r>
            <a:endParaRPr lang="de-DE" sz="2800" dirty="0">
              <a:solidFill>
                <a:schemeClr val="tx1">
                  <a:lumMod val="95000"/>
                  <a:lumOff val="5000"/>
                </a:schemeClr>
              </a:solidFill>
              <a:latin typeface="Candara" pitchFamily="34" charset="0"/>
            </a:endParaRPr>
          </a:p>
          <a:p>
            <a:pPr eaLnBrk="1" hangingPunct="1">
              <a:spcAft>
                <a:spcPts val="1000"/>
              </a:spcAft>
              <a:defRPr/>
            </a:pPr>
            <a:endParaRPr lang="ro-RO" sz="2800" dirty="0">
              <a:solidFill>
                <a:schemeClr val="tx1">
                  <a:lumMod val="95000"/>
                  <a:lumOff val="5000"/>
                </a:schemeClr>
              </a:solidFill>
              <a:latin typeface="Candara" pitchFamily="34" charset="0"/>
            </a:endParaRPr>
          </a:p>
          <a:p>
            <a:pPr marL="285750" indent="-285750" eaLnBrk="1" hangingPunct="1">
              <a:spcAft>
                <a:spcPts val="1000"/>
              </a:spcAft>
              <a:buFont typeface="Arial" pitchFamily="34" charset="0"/>
              <a:buChar char="•"/>
              <a:defRPr/>
            </a:pPr>
            <a:endParaRPr lang="ro-RO" sz="2800" dirty="0">
              <a:solidFill>
                <a:schemeClr val="tx1">
                  <a:lumMod val="95000"/>
                  <a:lumOff val="5000"/>
                </a:schemeClr>
              </a:solidFill>
              <a:latin typeface="Candara" pitchFamily="34" charset="0"/>
            </a:endParaRPr>
          </a:p>
        </p:txBody>
      </p:sp>
      <p:sp>
        <p:nvSpPr>
          <p:cNvPr id="2" name="TextBox 1"/>
          <p:cNvSpPr txBox="1"/>
          <p:nvPr/>
        </p:nvSpPr>
        <p:spPr>
          <a:xfrm>
            <a:off x="683568" y="0"/>
            <a:ext cx="5928033" cy="584775"/>
          </a:xfrm>
          <a:prstGeom prst="rect">
            <a:avLst/>
          </a:prstGeom>
          <a:noFill/>
        </p:spPr>
        <p:txBody>
          <a:bodyPr wrap="none" rtlCol="0">
            <a:spAutoFit/>
          </a:bodyPr>
          <a:lstStyle/>
          <a:p>
            <a:r>
              <a:rPr lang="ro-RO" sz="3200" b="1" dirty="0">
                <a:solidFill>
                  <a:srgbClr val="0070C0"/>
                </a:solidFill>
                <a:latin typeface="Candara" pitchFamily="34" charset="0"/>
              </a:rPr>
              <a:t>ACREDITARE ŞI CERTIFICARE ISO</a:t>
            </a:r>
          </a:p>
        </p:txBody>
      </p:sp>
    </p:spTree>
    <p:extLst>
      <p:ext uri="{BB962C8B-B14F-4D97-AF65-F5344CB8AC3E}">
        <p14:creationId xmlns:p14="http://schemas.microsoft.com/office/powerpoint/2010/main" val="316368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613" y="44624"/>
            <a:ext cx="2439514" cy="584775"/>
          </a:xfrm>
          <a:prstGeom prst="rect">
            <a:avLst/>
          </a:prstGeom>
          <a:noFill/>
        </p:spPr>
        <p:txBody>
          <a:bodyPr wrap="none" rtlCol="0">
            <a:spAutoFit/>
          </a:bodyPr>
          <a:lstStyle/>
          <a:p>
            <a:r>
              <a:rPr lang="ro-RO" sz="3200" b="1" dirty="0">
                <a:solidFill>
                  <a:srgbClr val="0070C0"/>
                </a:solidFill>
                <a:latin typeface="Candara" pitchFamily="34" charset="0"/>
              </a:rPr>
              <a:t>CAPACITATE</a:t>
            </a:r>
            <a:r>
              <a:rPr lang="ro-RO" dirty="0"/>
              <a:t> </a:t>
            </a:r>
          </a:p>
        </p:txBody>
      </p:sp>
      <p:sp>
        <p:nvSpPr>
          <p:cNvPr id="3" name="TextBox 2"/>
          <p:cNvSpPr txBox="1"/>
          <p:nvPr/>
        </p:nvSpPr>
        <p:spPr>
          <a:xfrm>
            <a:off x="467544" y="1268760"/>
            <a:ext cx="7215437" cy="4708981"/>
          </a:xfrm>
          <a:prstGeom prst="rect">
            <a:avLst/>
          </a:prstGeom>
          <a:noFill/>
        </p:spPr>
        <p:txBody>
          <a:bodyPr wrap="none" rtlCol="0">
            <a:spAutoFit/>
          </a:bodyPr>
          <a:lstStyle/>
          <a:p>
            <a:r>
              <a:rPr lang="ro-RO" sz="3200" b="1" dirty="0">
                <a:latin typeface="Candara" pitchFamily="34" charset="0"/>
              </a:rPr>
              <a:t>Capacitate de prelucrare ridicată </a:t>
            </a:r>
          </a:p>
          <a:p>
            <a:r>
              <a:rPr lang="ro-RO" sz="2400" u="sng" dirty="0">
                <a:latin typeface="Candara" pitchFamily="34" charset="0"/>
              </a:rPr>
              <a:t>Divizia</a:t>
            </a:r>
            <a:r>
              <a:rPr lang="en-US" sz="2400" u="sng" dirty="0">
                <a:latin typeface="Candara" pitchFamily="34" charset="0"/>
              </a:rPr>
              <a:t> </a:t>
            </a:r>
            <a:r>
              <a:rPr lang="en-US" sz="2400" u="sng" dirty="0" err="1">
                <a:latin typeface="Candara" pitchFamily="34" charset="0"/>
              </a:rPr>
              <a:t>Protectia</a:t>
            </a:r>
            <a:r>
              <a:rPr lang="en-US" sz="2400" u="sng" dirty="0">
                <a:latin typeface="Candara" pitchFamily="34" charset="0"/>
              </a:rPr>
              <a:t> </a:t>
            </a:r>
            <a:r>
              <a:rPr lang="en-US" sz="2400" u="sng" dirty="0" err="1">
                <a:latin typeface="Candara" pitchFamily="34" charset="0"/>
              </a:rPr>
              <a:t>Mediului</a:t>
            </a:r>
            <a:endParaRPr lang="ro-RO" sz="2400" u="sng" dirty="0">
              <a:latin typeface="Candara" pitchFamily="34" charset="0"/>
            </a:endParaRPr>
          </a:p>
          <a:p>
            <a:pPr marL="285750" indent="-285750">
              <a:buFont typeface="Arial" pitchFamily="34" charset="0"/>
              <a:buChar char="•"/>
            </a:pPr>
            <a:r>
              <a:rPr lang="ro-RO" sz="2400" dirty="0">
                <a:latin typeface="Candara" pitchFamily="34" charset="0"/>
              </a:rPr>
              <a:t>Peste </a:t>
            </a:r>
            <a:r>
              <a:rPr lang="en-US" sz="2400" dirty="0">
                <a:latin typeface="Candara" pitchFamily="34" charset="0"/>
              </a:rPr>
              <a:t>12</a:t>
            </a:r>
            <a:r>
              <a:rPr lang="ro-RO" sz="2400" dirty="0">
                <a:latin typeface="Candara" pitchFamily="34" charset="0"/>
              </a:rPr>
              <a:t>.</a:t>
            </a:r>
            <a:r>
              <a:rPr lang="en-US" sz="2400" dirty="0">
                <a:latin typeface="Candara" pitchFamily="34" charset="0"/>
              </a:rPr>
              <a:t>5</a:t>
            </a:r>
            <a:r>
              <a:rPr lang="ro-RO" sz="2400" dirty="0">
                <a:latin typeface="Candara" pitchFamily="34" charset="0"/>
              </a:rPr>
              <a:t>00 probe/an – </a:t>
            </a:r>
            <a:r>
              <a:rPr lang="en-US" sz="2400" dirty="0">
                <a:latin typeface="Candara" pitchFamily="34" charset="0"/>
              </a:rPr>
              <a:t>1.00</a:t>
            </a:r>
            <a:r>
              <a:rPr lang="ro-RO" sz="2400" dirty="0">
                <a:latin typeface="Candara" pitchFamily="34" charset="0"/>
              </a:rPr>
              <a:t>0 probe/lună</a:t>
            </a:r>
          </a:p>
          <a:p>
            <a:pPr marL="285750" indent="-285750">
              <a:buFont typeface="Arial" pitchFamily="34" charset="0"/>
              <a:buChar char="•"/>
            </a:pPr>
            <a:r>
              <a:rPr lang="en-US" sz="2400" dirty="0">
                <a:latin typeface="Candara" pitchFamily="34" charset="0"/>
              </a:rPr>
              <a:t>6</a:t>
            </a:r>
            <a:r>
              <a:rPr lang="ro-RO" sz="2400" dirty="0">
                <a:latin typeface="Candara" pitchFamily="34" charset="0"/>
              </a:rPr>
              <a:t>0 % probe d</a:t>
            </a:r>
            <a:r>
              <a:rPr lang="en-US" sz="2400" dirty="0">
                <a:latin typeface="Candara" pitchFamily="34" charset="0"/>
              </a:rPr>
              <a:t>in </a:t>
            </a:r>
            <a:r>
              <a:rPr lang="en-US" sz="2400" dirty="0" err="1">
                <a:latin typeface="Candara" pitchFamily="34" charset="0"/>
              </a:rPr>
              <a:t>categoria</a:t>
            </a:r>
            <a:r>
              <a:rPr lang="ro-RO" sz="2400" dirty="0">
                <a:latin typeface="Candara" pitchFamily="34" charset="0"/>
              </a:rPr>
              <a:t> apă</a:t>
            </a:r>
            <a:r>
              <a:rPr lang="en-US" sz="2400" dirty="0">
                <a:latin typeface="Candara" pitchFamily="34" charset="0"/>
              </a:rPr>
              <a:t>, sol, </a:t>
            </a:r>
            <a:r>
              <a:rPr lang="en-US" sz="2400" dirty="0" err="1">
                <a:latin typeface="Candara" pitchFamily="34" charset="0"/>
              </a:rPr>
              <a:t>deseuri</a:t>
            </a:r>
            <a:endParaRPr lang="en-US" sz="2400" dirty="0">
              <a:latin typeface="Candara" pitchFamily="34" charset="0"/>
            </a:endParaRPr>
          </a:p>
          <a:p>
            <a:pPr marL="285750" indent="-285750">
              <a:buFont typeface="Arial" pitchFamily="34" charset="0"/>
              <a:buChar char="•"/>
            </a:pPr>
            <a:r>
              <a:rPr lang="ro-RO" sz="2400" dirty="0">
                <a:latin typeface="Candara" pitchFamily="34" charset="0"/>
              </a:rPr>
              <a:t>40</a:t>
            </a:r>
            <a:r>
              <a:rPr lang="en-US" sz="2400" dirty="0">
                <a:latin typeface="Candara" pitchFamily="34" charset="0"/>
              </a:rPr>
              <a:t> % probe de </a:t>
            </a:r>
            <a:r>
              <a:rPr lang="en-US" sz="2400" dirty="0" err="1">
                <a:latin typeface="Candara" pitchFamily="34" charset="0"/>
              </a:rPr>
              <a:t>emisii</a:t>
            </a:r>
            <a:r>
              <a:rPr lang="en-US" sz="2400" dirty="0">
                <a:latin typeface="Candara" pitchFamily="34" charset="0"/>
              </a:rPr>
              <a:t>, </a:t>
            </a:r>
            <a:r>
              <a:rPr lang="en-US" sz="2400" dirty="0" err="1">
                <a:latin typeface="Candara" pitchFamily="34" charset="0"/>
              </a:rPr>
              <a:t>imisii</a:t>
            </a:r>
            <a:r>
              <a:rPr lang="en-US" sz="2400" dirty="0">
                <a:latin typeface="Candara" pitchFamily="34" charset="0"/>
              </a:rPr>
              <a:t>, </a:t>
            </a:r>
            <a:r>
              <a:rPr lang="en-US" sz="2400" dirty="0" err="1">
                <a:latin typeface="Candara" pitchFamily="34" charset="0"/>
              </a:rPr>
              <a:t>locuri</a:t>
            </a:r>
            <a:r>
              <a:rPr lang="en-US" sz="2400" dirty="0">
                <a:latin typeface="Candara" pitchFamily="34" charset="0"/>
              </a:rPr>
              <a:t> de </a:t>
            </a:r>
            <a:r>
              <a:rPr lang="en-US" sz="2400" dirty="0" err="1">
                <a:latin typeface="Candara" pitchFamily="34" charset="0"/>
              </a:rPr>
              <a:t>munca</a:t>
            </a:r>
            <a:endParaRPr lang="ro-RO" sz="2400" dirty="0">
              <a:latin typeface="Candara" pitchFamily="34" charset="0"/>
            </a:endParaRPr>
          </a:p>
          <a:p>
            <a:r>
              <a:rPr lang="ro-RO" sz="2400" u="sng" dirty="0">
                <a:latin typeface="Candara" pitchFamily="34" charset="0"/>
              </a:rPr>
              <a:t>Divizia</a:t>
            </a:r>
            <a:r>
              <a:rPr lang="en-US" sz="2400" u="sng" dirty="0">
                <a:latin typeface="Candara" pitchFamily="34" charset="0"/>
              </a:rPr>
              <a:t> </a:t>
            </a:r>
            <a:r>
              <a:rPr lang="en-US" sz="2400" u="sng" dirty="0" err="1">
                <a:latin typeface="Candara" pitchFamily="34" charset="0"/>
              </a:rPr>
              <a:t>Siguranta</a:t>
            </a:r>
            <a:r>
              <a:rPr lang="en-US" sz="2400" u="sng" dirty="0">
                <a:latin typeface="Candara" pitchFamily="34" charset="0"/>
              </a:rPr>
              <a:t> </a:t>
            </a:r>
            <a:r>
              <a:rPr lang="en-US" sz="2400" u="sng" dirty="0" err="1">
                <a:latin typeface="Candara" pitchFamily="34" charset="0"/>
              </a:rPr>
              <a:t>Alimentara</a:t>
            </a:r>
            <a:endParaRPr lang="en-US" sz="2400" u="sng" dirty="0">
              <a:latin typeface="Candara" pitchFamily="34" charset="0"/>
            </a:endParaRPr>
          </a:p>
          <a:p>
            <a:pPr marL="342900" indent="-342900">
              <a:buFont typeface="Arial" panose="020B0604020202020204" pitchFamily="34" charset="0"/>
              <a:buChar char="•"/>
            </a:pPr>
            <a:r>
              <a:rPr lang="en-US" sz="2400" dirty="0" err="1">
                <a:latin typeface="Candara" pitchFamily="34" charset="0"/>
              </a:rPr>
              <a:t>Peste</a:t>
            </a:r>
            <a:r>
              <a:rPr lang="en-US" sz="2400" dirty="0">
                <a:latin typeface="Candara" pitchFamily="34" charset="0"/>
              </a:rPr>
              <a:t> 5.000 probe/an</a:t>
            </a:r>
            <a:endParaRPr lang="ro-RO" sz="2400" dirty="0">
              <a:latin typeface="Candara" pitchFamily="34" charset="0"/>
            </a:endParaRPr>
          </a:p>
          <a:p>
            <a:pPr marL="285750" indent="-285750">
              <a:buFont typeface="Arial" pitchFamily="34" charset="0"/>
              <a:buChar char="•"/>
            </a:pPr>
            <a:endParaRPr lang="ro-RO" sz="2800" dirty="0">
              <a:latin typeface="Candara" pitchFamily="34" charset="0"/>
            </a:endParaRPr>
          </a:p>
          <a:p>
            <a:pPr marL="285750" indent="-285750">
              <a:buFont typeface="Arial" pitchFamily="34" charset="0"/>
              <a:buChar char="•"/>
            </a:pPr>
            <a:r>
              <a:rPr lang="en-US" sz="2400" i="1" dirty="0">
                <a:latin typeface="Candara" pitchFamily="34" charset="0"/>
              </a:rPr>
              <a:t>9</a:t>
            </a:r>
            <a:r>
              <a:rPr lang="ro-RO" sz="2400" i="1" dirty="0">
                <a:latin typeface="Candara" pitchFamily="34" charset="0"/>
              </a:rPr>
              <a:t>5 % din determinari executate în laborator</a:t>
            </a:r>
            <a:r>
              <a:rPr lang="en-US" sz="2400" i="1" dirty="0" err="1">
                <a:latin typeface="Candara" pitchFamily="34" charset="0"/>
              </a:rPr>
              <a:t>ul</a:t>
            </a:r>
            <a:r>
              <a:rPr lang="en-US" sz="2400" i="1" dirty="0">
                <a:latin typeface="Candara" pitchFamily="34" charset="0"/>
              </a:rPr>
              <a:t> </a:t>
            </a:r>
            <a:r>
              <a:rPr lang="en-US" sz="2400" i="1" dirty="0" err="1">
                <a:latin typeface="Candara" pitchFamily="34" charset="0"/>
              </a:rPr>
              <a:t>propriu</a:t>
            </a:r>
            <a:r>
              <a:rPr lang="ro-RO" sz="2400" i="1" dirty="0">
                <a:latin typeface="Candara" pitchFamily="34" charset="0"/>
              </a:rPr>
              <a:t> </a:t>
            </a:r>
          </a:p>
          <a:p>
            <a:pPr marL="285750" indent="-285750">
              <a:buFont typeface="Arial" pitchFamily="34" charset="0"/>
              <a:buChar char="•"/>
            </a:pPr>
            <a:r>
              <a:rPr lang="ro-RO" sz="2400" i="1" dirty="0">
                <a:latin typeface="Candara" pitchFamily="34" charset="0"/>
              </a:rPr>
              <a:t>Termen standard de livrare a rezultatelor – 10 zile</a:t>
            </a:r>
            <a:r>
              <a:rPr lang="ro-RO" sz="2400" dirty="0">
                <a:latin typeface="Candara" pitchFamily="34" charset="0"/>
              </a:rPr>
              <a:t> </a:t>
            </a:r>
            <a:endParaRPr lang="en-US" sz="2400" dirty="0">
              <a:latin typeface="Candara" pitchFamily="34" charset="0"/>
            </a:endParaRPr>
          </a:p>
          <a:p>
            <a:pPr marL="285750" indent="-285750">
              <a:buFont typeface="Arial" pitchFamily="34" charset="0"/>
              <a:buChar char="•"/>
            </a:pPr>
            <a:endParaRPr lang="ro-RO" sz="2400" dirty="0">
              <a:latin typeface="Candara" pitchFamily="34" charset="0"/>
            </a:endParaRPr>
          </a:p>
          <a:p>
            <a:pPr marL="285750" indent="-285750">
              <a:buFont typeface="Arial" pitchFamily="34" charset="0"/>
              <a:buChar char="•"/>
            </a:pPr>
            <a:endParaRPr lang="ro-RO" sz="2400" dirty="0">
              <a:latin typeface="Candara" pitchFamily="34" charset="0"/>
            </a:endParaRPr>
          </a:p>
        </p:txBody>
      </p:sp>
    </p:spTree>
    <p:extLst>
      <p:ext uri="{BB962C8B-B14F-4D97-AF65-F5344CB8AC3E}">
        <p14:creationId xmlns:p14="http://schemas.microsoft.com/office/powerpoint/2010/main" val="390076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40268"/>
            <a:ext cx="2104872" cy="584775"/>
          </a:xfrm>
          <a:prstGeom prst="rect">
            <a:avLst/>
          </a:prstGeom>
          <a:noFill/>
        </p:spPr>
        <p:txBody>
          <a:bodyPr wrap="none" rtlCol="0">
            <a:spAutoFit/>
          </a:bodyPr>
          <a:lstStyle/>
          <a:p>
            <a:r>
              <a:rPr lang="ro-RO" sz="3200" b="1" dirty="0">
                <a:solidFill>
                  <a:srgbClr val="0070C0"/>
                </a:solidFill>
                <a:latin typeface="Candara" pitchFamily="34" charset="0"/>
              </a:rPr>
              <a:t>AVANTAJE</a:t>
            </a:r>
            <a:r>
              <a:rPr lang="ro-RO" dirty="0"/>
              <a:t> </a:t>
            </a:r>
          </a:p>
        </p:txBody>
      </p:sp>
      <p:sp>
        <p:nvSpPr>
          <p:cNvPr id="3" name="TextBox 2"/>
          <p:cNvSpPr txBox="1"/>
          <p:nvPr/>
        </p:nvSpPr>
        <p:spPr>
          <a:xfrm>
            <a:off x="179512" y="1124744"/>
            <a:ext cx="8784976" cy="4539704"/>
          </a:xfrm>
          <a:prstGeom prst="rect">
            <a:avLst/>
          </a:prstGeom>
          <a:noFill/>
        </p:spPr>
        <p:txBody>
          <a:bodyPr wrap="square" rtlCol="0">
            <a:spAutoFit/>
          </a:bodyPr>
          <a:lstStyle/>
          <a:p>
            <a:pPr marL="285750" indent="-285750">
              <a:spcAft>
                <a:spcPts val="600"/>
              </a:spcAft>
              <a:buFont typeface="Arial" pitchFamily="34" charset="0"/>
              <a:buChar char="•"/>
            </a:pPr>
            <a:r>
              <a:rPr lang="ro-RO" sz="2400" b="1" dirty="0">
                <a:solidFill>
                  <a:srgbClr val="0070C0"/>
                </a:solidFill>
                <a:latin typeface="Candara" pitchFamily="34" charset="0"/>
              </a:rPr>
              <a:t>INDEPENDENŢĂ</a:t>
            </a:r>
            <a:r>
              <a:rPr lang="ro-RO" sz="2400" dirty="0">
                <a:latin typeface="Candara" pitchFamily="34" charset="0"/>
              </a:rPr>
              <a:t> – neînrolat în sistemul de stat sau în alte interese</a:t>
            </a:r>
          </a:p>
          <a:p>
            <a:pPr marL="285750" indent="-285750">
              <a:spcAft>
                <a:spcPts val="600"/>
              </a:spcAft>
              <a:buFont typeface="Arial" pitchFamily="34" charset="0"/>
              <a:buChar char="•"/>
            </a:pPr>
            <a:r>
              <a:rPr lang="ro-RO" sz="2400" b="1" dirty="0">
                <a:solidFill>
                  <a:srgbClr val="0070C0"/>
                </a:solidFill>
                <a:latin typeface="Candara" pitchFamily="34" charset="0"/>
              </a:rPr>
              <a:t>OFERTĂ COMPLETĂ </a:t>
            </a:r>
            <a:r>
              <a:rPr lang="ro-RO" sz="2400" dirty="0">
                <a:latin typeface="Candara" pitchFamily="34" charset="0"/>
              </a:rPr>
              <a:t>– probele nu trebuie splitate între mai multe laboratoare -- &gt; </a:t>
            </a:r>
            <a:r>
              <a:rPr lang="en-US" sz="2400" dirty="0" err="1">
                <a:latin typeface="Candara" pitchFamily="34" charset="0"/>
              </a:rPr>
              <a:t>evitarea</a:t>
            </a:r>
            <a:r>
              <a:rPr lang="en-US" sz="2400" dirty="0">
                <a:latin typeface="Candara" pitchFamily="34" charset="0"/>
              </a:rPr>
              <a:t> </a:t>
            </a:r>
            <a:r>
              <a:rPr lang="ro-RO" sz="2400" dirty="0">
                <a:latin typeface="Candara" pitchFamily="34" charset="0"/>
              </a:rPr>
              <a:t>rezultate</a:t>
            </a:r>
            <a:r>
              <a:rPr lang="en-US" sz="2400" dirty="0" err="1">
                <a:latin typeface="Candara" pitchFamily="34" charset="0"/>
              </a:rPr>
              <a:t>lor</a:t>
            </a:r>
            <a:r>
              <a:rPr lang="ro-RO" sz="2400" dirty="0">
                <a:latin typeface="Candara" pitchFamily="34" charset="0"/>
              </a:rPr>
              <a:t> necorelate</a:t>
            </a:r>
          </a:p>
          <a:p>
            <a:pPr marL="285750" indent="-285750">
              <a:spcAft>
                <a:spcPts val="600"/>
              </a:spcAft>
              <a:buFont typeface="Arial" pitchFamily="34" charset="0"/>
              <a:buChar char="•"/>
            </a:pPr>
            <a:r>
              <a:rPr lang="ro-RO" sz="2400" b="1" dirty="0">
                <a:solidFill>
                  <a:srgbClr val="0070C0"/>
                </a:solidFill>
                <a:latin typeface="Candara" pitchFamily="34" charset="0"/>
              </a:rPr>
              <a:t>EXPERTIZĂ</a:t>
            </a:r>
            <a:r>
              <a:rPr lang="ro-RO" sz="2400" dirty="0">
                <a:latin typeface="Candara" pitchFamily="34" charset="0"/>
              </a:rPr>
              <a:t> – transfer de metode, verificări interne, metode corecte verificate prin comparări interlaboratoare</a:t>
            </a:r>
          </a:p>
          <a:p>
            <a:pPr marL="285750" indent="-285750">
              <a:spcAft>
                <a:spcPts val="600"/>
              </a:spcAft>
              <a:buFont typeface="Arial" pitchFamily="34" charset="0"/>
              <a:buChar char="•"/>
            </a:pPr>
            <a:r>
              <a:rPr lang="ro-RO" sz="2400" b="1" dirty="0">
                <a:solidFill>
                  <a:srgbClr val="0070C0"/>
                </a:solidFill>
                <a:latin typeface="Candara" pitchFamily="34" charset="0"/>
              </a:rPr>
              <a:t>EXPERIENŢĂ</a:t>
            </a:r>
            <a:r>
              <a:rPr lang="ro-RO" sz="2400" dirty="0">
                <a:latin typeface="Candara" pitchFamily="34" charset="0"/>
              </a:rPr>
              <a:t> – competenţă încă de la ofertare, număr mare de probe zilnice</a:t>
            </a:r>
          </a:p>
          <a:p>
            <a:pPr marL="285750" indent="-285750">
              <a:spcAft>
                <a:spcPts val="600"/>
              </a:spcAft>
              <a:buFont typeface="Arial" pitchFamily="34" charset="0"/>
              <a:buChar char="•"/>
            </a:pPr>
            <a:r>
              <a:rPr lang="ro-RO" sz="2400" b="1" dirty="0">
                <a:solidFill>
                  <a:srgbClr val="0070C0"/>
                </a:solidFill>
                <a:latin typeface="Candara" pitchFamily="34" charset="0"/>
              </a:rPr>
              <a:t>PREŢURI REALE </a:t>
            </a:r>
            <a:r>
              <a:rPr lang="ro-RO" sz="2400" dirty="0">
                <a:latin typeface="Candara" pitchFamily="34" charset="0"/>
              </a:rPr>
              <a:t>– calculul corect al costurilor</a:t>
            </a:r>
          </a:p>
          <a:p>
            <a:pPr marL="285750" indent="-285750">
              <a:spcAft>
                <a:spcPts val="600"/>
              </a:spcAft>
              <a:buFont typeface="Arial" pitchFamily="34" charset="0"/>
              <a:buChar char="•"/>
            </a:pPr>
            <a:r>
              <a:rPr lang="ro-RO" sz="2400" b="1" dirty="0">
                <a:solidFill>
                  <a:srgbClr val="0070C0"/>
                </a:solidFill>
                <a:latin typeface="Candara" pitchFamily="34" charset="0"/>
              </a:rPr>
              <a:t>CONFIDENŢIALITATE</a:t>
            </a:r>
            <a:r>
              <a:rPr lang="ro-RO" sz="2400" dirty="0">
                <a:latin typeface="Candara" pitchFamily="34" charset="0"/>
              </a:rPr>
              <a:t> – beneficiarul este unicul proprietar al rezultatelor</a:t>
            </a:r>
          </a:p>
        </p:txBody>
      </p:sp>
    </p:spTree>
    <p:extLst>
      <p:ext uri="{BB962C8B-B14F-4D97-AF65-F5344CB8AC3E}">
        <p14:creationId xmlns:p14="http://schemas.microsoft.com/office/powerpoint/2010/main" val="201674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56" descr="Bosch_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00754" y="4557533"/>
            <a:ext cx="2312221" cy="52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4" descr="Thyssen_Krupp_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38487" y="910578"/>
            <a:ext cx="12509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5" name="Textfeld 5"/>
          <p:cNvSpPr txBox="1">
            <a:spLocks noChangeArrowheads="1"/>
          </p:cNvSpPr>
          <p:nvPr/>
        </p:nvSpPr>
        <p:spPr bwMode="auto">
          <a:xfrm>
            <a:off x="0" y="0"/>
            <a:ext cx="3429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0" tIns="180000" rIns="0" bIns="0"/>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de-DE" sz="3200" b="1" dirty="0">
                <a:solidFill>
                  <a:srgbClr val="0093D3"/>
                </a:solidFill>
                <a:latin typeface="Candara" pitchFamily="34" charset="0"/>
              </a:rPr>
              <a:t>REFERIN</a:t>
            </a:r>
            <a:r>
              <a:rPr lang="ro-RO" sz="3200" b="1" dirty="0">
                <a:solidFill>
                  <a:srgbClr val="0093D3"/>
                </a:solidFill>
                <a:latin typeface="Candara" pitchFamily="34" charset="0"/>
              </a:rPr>
              <a:t>Ţ</a:t>
            </a:r>
            <a:r>
              <a:rPr lang="de-DE" sz="3200" b="1" dirty="0">
                <a:solidFill>
                  <a:srgbClr val="0093D3"/>
                </a:solidFill>
                <a:latin typeface="Candara" pitchFamily="34" charset="0"/>
              </a:rPr>
              <a:t>E</a:t>
            </a:r>
          </a:p>
        </p:txBody>
      </p:sp>
      <p:pic>
        <p:nvPicPr>
          <p:cNvPr id="22556" name="Picture 30" descr="HeaderLogoPetrom_withClaim_r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41117" y="1191585"/>
            <a:ext cx="1990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31" descr="electrolux"/>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79901" y="4818380"/>
            <a:ext cx="15970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3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770124" y="3349986"/>
            <a:ext cx="6667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59" name="Picture 33"/>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84753" y="4227108"/>
            <a:ext cx="14287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60" name="Picture 3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92613" y="4175508"/>
            <a:ext cx="205105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descr="D:\! WESSLING\02 Marketing\Poze\pentru web\HeaderLogoOmv_en.gif"/>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858312" y="1994847"/>
            <a:ext cx="1872208" cy="5760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31225" y="1872857"/>
            <a:ext cx="666750" cy="714375"/>
          </a:xfrm>
          <a:prstGeom prst="rect">
            <a:avLst/>
          </a:prstGeom>
        </p:spPr>
      </p:pic>
      <p:pic>
        <p:nvPicPr>
          <p:cNvPr id="5" name="Picture 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048382" y="1975454"/>
            <a:ext cx="1763979" cy="1071862"/>
          </a:xfrm>
          <a:prstGeom prst="rect">
            <a:avLst/>
          </a:prstGeom>
        </p:spPr>
      </p:pic>
      <p:pic>
        <p:nvPicPr>
          <p:cNvPr id="6" name="Picture 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990442" y="2758057"/>
            <a:ext cx="2053221" cy="402906"/>
          </a:xfrm>
          <a:prstGeom prst="rect">
            <a:avLst/>
          </a:prstGeom>
        </p:spPr>
      </p:pic>
      <p:pic>
        <p:nvPicPr>
          <p:cNvPr id="10" name="Picture 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91686" y="5235519"/>
            <a:ext cx="1859188" cy="343235"/>
          </a:xfrm>
          <a:prstGeom prst="rect">
            <a:avLst/>
          </a:prstGeom>
        </p:spPr>
      </p:pic>
      <p:pic>
        <p:nvPicPr>
          <p:cNvPr id="11" name="Picture 1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56336" y="5652094"/>
            <a:ext cx="1632877" cy="869454"/>
          </a:xfrm>
          <a:prstGeom prst="rect">
            <a:avLst/>
          </a:prstGeom>
        </p:spPr>
      </p:pic>
      <p:pic>
        <p:nvPicPr>
          <p:cNvPr id="12" name="Picture 11"/>
          <p:cNvPicPr>
            <a:picLocks noChangeAspect="1"/>
          </p:cNvPicPr>
          <p:nvPr/>
        </p:nvPicPr>
        <p:blipFill>
          <a:blip r:embed="rId16"/>
          <a:stretch>
            <a:fillRect/>
          </a:stretch>
        </p:blipFill>
        <p:spPr>
          <a:xfrm>
            <a:off x="231225" y="1094914"/>
            <a:ext cx="1447800" cy="400050"/>
          </a:xfrm>
          <a:prstGeom prst="rect">
            <a:avLst/>
          </a:prstGeom>
        </p:spPr>
      </p:pic>
      <p:pic>
        <p:nvPicPr>
          <p:cNvPr id="13" name="Picture 1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293449" y="1768399"/>
            <a:ext cx="1195223" cy="900666"/>
          </a:xfrm>
          <a:prstGeom prst="rect">
            <a:avLst/>
          </a:prstGeom>
        </p:spPr>
      </p:pic>
      <p:pic>
        <p:nvPicPr>
          <p:cNvPr id="14" name="Picture 13"/>
          <p:cNvPicPr>
            <a:picLocks noChangeAspect="1"/>
          </p:cNvPicPr>
          <p:nvPr/>
        </p:nvPicPr>
        <p:blipFill>
          <a:blip r:embed="rId18"/>
          <a:stretch>
            <a:fillRect/>
          </a:stretch>
        </p:blipFill>
        <p:spPr>
          <a:xfrm>
            <a:off x="1764153" y="910578"/>
            <a:ext cx="2981325" cy="400050"/>
          </a:xfrm>
          <a:prstGeom prst="rect">
            <a:avLst/>
          </a:prstGeom>
        </p:spPr>
      </p:pic>
      <p:pic>
        <p:nvPicPr>
          <p:cNvPr id="16" name="Picture 15"/>
          <p:cNvPicPr>
            <a:picLocks noChangeAspect="1"/>
          </p:cNvPicPr>
          <p:nvPr/>
        </p:nvPicPr>
        <p:blipFill>
          <a:blip r:embed="rId19"/>
          <a:stretch>
            <a:fillRect/>
          </a:stretch>
        </p:blipFill>
        <p:spPr>
          <a:xfrm>
            <a:off x="7384042" y="5028284"/>
            <a:ext cx="1447800" cy="1190625"/>
          </a:xfrm>
          <a:prstGeom prst="rect">
            <a:avLst/>
          </a:prstGeom>
        </p:spPr>
      </p:pic>
      <p:pic>
        <p:nvPicPr>
          <p:cNvPr id="17" name="Picture 16"/>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577584" y="1315278"/>
            <a:ext cx="2048652" cy="496812"/>
          </a:xfrm>
          <a:prstGeom prst="rect">
            <a:avLst/>
          </a:prstGeom>
        </p:spPr>
      </p:pic>
      <p:pic>
        <p:nvPicPr>
          <p:cNvPr id="2" name="Picture 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44231" y="2898299"/>
            <a:ext cx="1900758" cy="1089768"/>
          </a:xfrm>
          <a:prstGeom prst="rect">
            <a:avLst/>
          </a:prstGeom>
        </p:spPr>
      </p:pic>
      <p:pic>
        <p:nvPicPr>
          <p:cNvPr id="19" name="Picture 18"/>
          <p:cNvPicPr>
            <a:picLocks noChangeAspect="1"/>
          </p:cNvPicPr>
          <p:nvPr/>
        </p:nvPicPr>
        <p:blipFill>
          <a:blip r:embed="rId22"/>
          <a:stretch>
            <a:fillRect/>
          </a:stretch>
        </p:blipFill>
        <p:spPr>
          <a:xfrm>
            <a:off x="2198346" y="5578754"/>
            <a:ext cx="2857500" cy="723900"/>
          </a:xfrm>
          <a:prstGeom prst="rect">
            <a:avLst/>
          </a:prstGeom>
        </p:spPr>
      </p:pic>
      <p:pic>
        <p:nvPicPr>
          <p:cNvPr id="20" name="Picture 19"/>
          <p:cNvPicPr>
            <a:picLocks noChangeAspect="1"/>
          </p:cNvPicPr>
          <p:nvPr/>
        </p:nvPicPr>
        <p:blipFill>
          <a:blip r:embed="rId23"/>
          <a:stretch>
            <a:fillRect/>
          </a:stretch>
        </p:blipFill>
        <p:spPr>
          <a:xfrm>
            <a:off x="5264979" y="5152109"/>
            <a:ext cx="1905000" cy="1066800"/>
          </a:xfrm>
          <a:prstGeom prst="rect">
            <a:avLst/>
          </a:prstGeom>
        </p:spPr>
      </p:pic>
      <p:pic>
        <p:nvPicPr>
          <p:cNvPr id="21" name="Picture 20"/>
          <p:cNvPicPr>
            <a:picLocks noChangeAspect="1"/>
          </p:cNvPicPr>
          <p:nvPr/>
        </p:nvPicPr>
        <p:blipFill>
          <a:blip r:embed="rId24"/>
          <a:stretch>
            <a:fillRect/>
          </a:stretch>
        </p:blipFill>
        <p:spPr>
          <a:xfrm>
            <a:off x="4797825" y="1234855"/>
            <a:ext cx="1924050" cy="371475"/>
          </a:xfrm>
          <a:prstGeom prst="rect">
            <a:avLst/>
          </a:prstGeom>
        </p:spPr>
      </p:pic>
      <p:pic>
        <p:nvPicPr>
          <p:cNvPr id="22" name="Picture 21"/>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5372071" y="1578054"/>
            <a:ext cx="1240904" cy="1503877"/>
          </a:xfrm>
          <a:prstGeom prst="rect">
            <a:avLst/>
          </a:prstGeom>
        </p:spPr>
      </p:pic>
      <p:sp>
        <p:nvSpPr>
          <p:cNvPr id="26" name="Title 1">
            <a:extLst>
              <a:ext uri="{FF2B5EF4-FFF2-40B4-BE49-F238E27FC236}">
                <a16:creationId xmlns:a16="http://schemas.microsoft.com/office/drawing/2014/main" id="{B88CAD11-E92A-47E3-856A-BA2D44E1135B}"/>
              </a:ext>
            </a:extLst>
          </p:cNvPr>
          <p:cNvSpPr txBox="1">
            <a:spLocks/>
          </p:cNvSpPr>
          <p:nvPr/>
        </p:nvSpPr>
        <p:spPr>
          <a:xfrm>
            <a:off x="2082594" y="3283013"/>
            <a:ext cx="5040560" cy="724406"/>
          </a:xfrm>
          <a:prstGeom prst="rect">
            <a:avLst/>
          </a:prstGeom>
        </p:spPr>
        <p:txBody>
          <a:bodyPr/>
          <a:lstStyle>
            <a:lvl1pPr algn="l" rtl="0" eaLnBrk="0" fontAlgn="base" hangingPunct="0">
              <a:spcBef>
                <a:spcPct val="0"/>
              </a:spcBef>
              <a:spcAft>
                <a:spcPct val="0"/>
              </a:spcAft>
              <a:defRPr sz="2000" b="1">
                <a:solidFill>
                  <a:srgbClr val="0093D3"/>
                </a:solidFill>
                <a:latin typeface="+mj-lt"/>
                <a:ea typeface="+mj-ea"/>
                <a:cs typeface="+mj-cs"/>
              </a:defRPr>
            </a:lvl1pPr>
            <a:lvl2pPr algn="l" rtl="0" eaLnBrk="0" fontAlgn="base" hangingPunct="0">
              <a:spcBef>
                <a:spcPct val="0"/>
              </a:spcBef>
              <a:spcAft>
                <a:spcPct val="0"/>
              </a:spcAft>
              <a:defRPr sz="2000" b="1">
                <a:solidFill>
                  <a:srgbClr val="0093D3"/>
                </a:solidFill>
                <a:latin typeface="Verdana" pitchFamily="34" charset="0"/>
              </a:defRPr>
            </a:lvl2pPr>
            <a:lvl3pPr algn="l" rtl="0" eaLnBrk="0" fontAlgn="base" hangingPunct="0">
              <a:spcBef>
                <a:spcPct val="0"/>
              </a:spcBef>
              <a:spcAft>
                <a:spcPct val="0"/>
              </a:spcAft>
              <a:defRPr sz="2000" b="1">
                <a:solidFill>
                  <a:srgbClr val="0093D3"/>
                </a:solidFill>
                <a:latin typeface="Verdana" pitchFamily="34" charset="0"/>
              </a:defRPr>
            </a:lvl3pPr>
            <a:lvl4pPr algn="l" rtl="0" eaLnBrk="0" fontAlgn="base" hangingPunct="0">
              <a:spcBef>
                <a:spcPct val="0"/>
              </a:spcBef>
              <a:spcAft>
                <a:spcPct val="0"/>
              </a:spcAft>
              <a:defRPr sz="2000" b="1">
                <a:solidFill>
                  <a:srgbClr val="0093D3"/>
                </a:solidFill>
                <a:latin typeface="Verdana" pitchFamily="34" charset="0"/>
              </a:defRPr>
            </a:lvl4pPr>
            <a:lvl5pPr algn="l" rtl="0" eaLnBrk="0" fontAlgn="base" hangingPunct="0">
              <a:spcBef>
                <a:spcPct val="0"/>
              </a:spcBef>
              <a:spcAft>
                <a:spcPct val="0"/>
              </a:spcAft>
              <a:defRPr sz="2000" b="1">
                <a:solidFill>
                  <a:srgbClr val="0093D3"/>
                </a:solidFill>
                <a:latin typeface="Verdana" pitchFamily="34" charset="0"/>
              </a:defRPr>
            </a:lvl5pPr>
            <a:lvl6pPr marL="457200" algn="l" rtl="0" eaLnBrk="0" fontAlgn="base" hangingPunct="0">
              <a:spcBef>
                <a:spcPct val="0"/>
              </a:spcBef>
              <a:spcAft>
                <a:spcPct val="0"/>
              </a:spcAft>
              <a:defRPr sz="2000" b="1">
                <a:solidFill>
                  <a:srgbClr val="0093D3"/>
                </a:solidFill>
                <a:latin typeface="Verdana" pitchFamily="34" charset="0"/>
              </a:defRPr>
            </a:lvl6pPr>
            <a:lvl7pPr marL="914400" algn="l" rtl="0" eaLnBrk="0" fontAlgn="base" hangingPunct="0">
              <a:spcBef>
                <a:spcPct val="0"/>
              </a:spcBef>
              <a:spcAft>
                <a:spcPct val="0"/>
              </a:spcAft>
              <a:defRPr sz="2000" b="1">
                <a:solidFill>
                  <a:srgbClr val="0093D3"/>
                </a:solidFill>
                <a:latin typeface="Verdana" pitchFamily="34" charset="0"/>
              </a:defRPr>
            </a:lvl7pPr>
            <a:lvl8pPr marL="1371600" algn="l" rtl="0" eaLnBrk="0" fontAlgn="base" hangingPunct="0">
              <a:spcBef>
                <a:spcPct val="0"/>
              </a:spcBef>
              <a:spcAft>
                <a:spcPct val="0"/>
              </a:spcAft>
              <a:defRPr sz="2000" b="1">
                <a:solidFill>
                  <a:srgbClr val="0093D3"/>
                </a:solidFill>
                <a:latin typeface="Verdana" pitchFamily="34" charset="0"/>
              </a:defRPr>
            </a:lvl8pPr>
            <a:lvl9pPr marL="1828800" algn="l" rtl="0" eaLnBrk="0" fontAlgn="base" hangingPunct="0">
              <a:spcBef>
                <a:spcPct val="0"/>
              </a:spcBef>
              <a:spcAft>
                <a:spcPct val="0"/>
              </a:spcAft>
              <a:defRPr sz="2000" b="1">
                <a:solidFill>
                  <a:srgbClr val="0093D3"/>
                </a:solidFill>
                <a:latin typeface="Verdana" pitchFamily="34" charset="0"/>
              </a:defRPr>
            </a:lvl9pPr>
          </a:lstStyle>
          <a:p>
            <a:pPr algn="ctr"/>
            <a:r>
              <a:rPr lang="ro-RO" sz="3200" kern="0" dirty="0"/>
              <a:t>MULŢUMESC PENTRU ATENŢIE!</a:t>
            </a:r>
            <a:endParaRPr lang="en-GB" sz="3200" kern="0" dirty="0"/>
          </a:p>
        </p:txBody>
      </p:sp>
    </p:spTree>
    <p:extLst>
      <p:ext uri="{BB962C8B-B14F-4D97-AF65-F5344CB8AC3E}">
        <p14:creationId xmlns:p14="http://schemas.microsoft.com/office/powerpoint/2010/main" val="261596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email">
            <a:alphaModFix amt="40000"/>
            <a:lum/>
            <a:extLst>
              <a:ext uri="{28A0092B-C50C-407E-A947-70E740481C1C}">
                <a14:useLocalDpi xmlns:a14="http://schemas.microsoft.com/office/drawing/2010/main"/>
              </a:ext>
            </a:extLst>
          </a:blip>
          <a:srcRect/>
          <a:stretch>
            <a:fillRect t="12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908720"/>
            <a:ext cx="8534400" cy="5492080"/>
          </a:xfrm>
        </p:spPr>
        <p:txBody>
          <a:bodyPr/>
          <a:lstStyle/>
          <a:p>
            <a:pPr marL="0" indent="0">
              <a:buNone/>
            </a:pPr>
            <a:r>
              <a:rPr lang="ro-RO" altLang="ro-RO" sz="3200" b="1" kern="1200" dirty="0">
                <a:solidFill>
                  <a:srgbClr val="00B0F0"/>
                </a:solidFill>
                <a:latin typeface="Arial" panose="020B0604020202020204" pitchFamily="34" charset="0"/>
                <a:ea typeface="+mj-ea"/>
                <a:cs typeface="Arial" panose="020B0604020202020204" pitchFamily="34" charset="0"/>
              </a:rPr>
              <a:t>S</a:t>
            </a:r>
            <a:r>
              <a:rPr lang="en-US" altLang="ro-RO" sz="3200" b="1" kern="1200" dirty="0">
                <a:solidFill>
                  <a:srgbClr val="00B0F0"/>
                </a:solidFill>
                <a:latin typeface="Arial" panose="020B0604020202020204" pitchFamily="34" charset="0"/>
                <a:ea typeface="+mj-ea"/>
                <a:cs typeface="Arial" panose="020B0604020202020204" pitchFamily="34" charset="0"/>
              </a:rPr>
              <a:t>EC</a:t>
            </a:r>
            <a:r>
              <a:rPr lang="ro-RO" altLang="ro-RO" sz="3200" b="1" kern="1200" dirty="0">
                <a:solidFill>
                  <a:srgbClr val="00B0F0"/>
                </a:solidFill>
                <a:latin typeface="Arial" panose="020B0604020202020204" pitchFamily="34" charset="0"/>
                <a:ea typeface="+mj-ea"/>
                <a:cs typeface="Arial" panose="020B0604020202020204" pitchFamily="34" charset="0"/>
              </a:rPr>
              <a:t>ŢIUNEA DE MĂSURARE</a:t>
            </a: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marL="457200" indent="-457200">
              <a:buSzPct val="75000"/>
              <a:buAutoNum type="alphaLcParenR"/>
            </a:pPr>
            <a:r>
              <a:rPr lang="ro-RO" sz="1600" b="1" dirty="0"/>
              <a:t>Secţiunea de măsurare trebuie să permită luarea unei probe reprezentative de emisie în planul de prelevare pentru determinarea debitului volumetric şi concentraţiei masice a poluanţilor;</a:t>
            </a:r>
          </a:p>
          <a:p>
            <a:pPr marL="457200" indent="-457200">
              <a:buSzPct val="75000"/>
              <a:buAutoNum type="alphaLcParenR"/>
            </a:pPr>
            <a:endParaRPr lang="ro-RO" sz="1600" b="1" dirty="0"/>
          </a:p>
          <a:p>
            <a:pPr marL="457200" indent="-457200">
              <a:buSzPct val="75000"/>
              <a:buAutoNum type="alphaLcParenR"/>
            </a:pPr>
            <a:r>
              <a:rPr lang="ro-RO" sz="1600" b="1" dirty="0"/>
              <a:t>Planul de prelevare trebuie să fie situat într-o secţiune a conductei de gaz rezidual unde se aşteaptă condiţii şi concentraţii de flux omogen;</a:t>
            </a:r>
          </a:p>
          <a:p>
            <a:pPr marL="457200" indent="-457200">
              <a:buSzPct val="75000"/>
              <a:buAutoNum type="alphaLcParenR"/>
            </a:pPr>
            <a:endParaRPr lang="ro-RO" sz="1600" b="1" dirty="0"/>
          </a:p>
          <a:p>
            <a:pPr marL="457200" indent="-457200">
              <a:buSzPct val="75000"/>
              <a:buAutoNum type="alphaLcParenR"/>
            </a:pPr>
            <a:r>
              <a:rPr lang="ro-RO" sz="1600" b="1" dirty="0"/>
              <a:t>Instalarea secţiunilor de măsurare în conducte verticale ar trebui să fie preferată faţă de instalarea în conducte orizontale;</a:t>
            </a:r>
          </a:p>
          <a:p>
            <a:pPr marL="457200" indent="-457200">
              <a:buSzPct val="75000"/>
              <a:buAutoNum type="alphaLcParenR"/>
            </a:pPr>
            <a:endParaRPr lang="ro-RO" sz="1600" b="1" dirty="0"/>
          </a:p>
          <a:p>
            <a:pPr marL="457200" indent="-457200">
              <a:buSzPct val="75000"/>
              <a:buAutoNum type="alphaLcParenR"/>
            </a:pPr>
            <a:r>
              <a:rPr lang="ro-RO" sz="1600" b="1" dirty="0"/>
              <a:t>Secţiunea de măsurare trebuie să fie situată acolo unde este posibilă instalarea platformelor de lucru cu prevederea infrastructurii necesare;</a:t>
            </a:r>
          </a:p>
          <a:p>
            <a:pPr marL="457200" indent="-457200">
              <a:buSzPct val="75000"/>
              <a:buAutoNum type="alphaLcParenR"/>
            </a:pPr>
            <a:endParaRPr lang="ro-RO" sz="1600" b="1" dirty="0"/>
          </a:p>
          <a:p>
            <a:pPr marL="457200" indent="-457200">
              <a:buSzPct val="75000"/>
              <a:buAutoNum type="alphaLcParenR"/>
            </a:pPr>
            <a:r>
              <a:rPr lang="ro-RO" sz="1600" b="1" dirty="0"/>
              <a:t>Secţiunea de măsurare trebuie să fie identificată clar şi etichetată.</a:t>
            </a:r>
          </a:p>
          <a:p>
            <a:pPr marL="457200" indent="-457200">
              <a:buSzPct val="75000"/>
              <a:buAutoNum type="alphaLcParenR"/>
            </a:pPr>
            <a:endParaRPr lang="en-GB" sz="1600" dirty="0"/>
          </a:p>
          <a:p>
            <a:pPr marL="0" indent="0">
              <a:buNone/>
            </a:pPr>
            <a:r>
              <a:rPr lang="de-DE" dirty="0"/>
              <a:t> </a:t>
            </a:r>
          </a:p>
        </p:txBody>
      </p:sp>
    </p:spTree>
    <p:extLst>
      <p:ext uri="{BB962C8B-B14F-4D97-AF65-F5344CB8AC3E}">
        <p14:creationId xmlns:p14="http://schemas.microsoft.com/office/powerpoint/2010/main" val="184606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xEl>
                                              <p:pRg st="2" end="2"/>
                                            </p:txEl>
                                          </p:spTgt>
                                        </p:tgtEl>
                                        <p:attrNameLst>
                                          <p:attrName>style.visibility</p:attrName>
                                        </p:attrNameLst>
                                      </p:cBhvr>
                                      <p:to>
                                        <p:strVal val="visible"/>
                                      </p:to>
                                    </p:set>
                                    <p:anim calcmode="lin" valueType="num">
                                      <p:cBhvr additive="base">
                                        <p:cTn id="7" dur="500" fill="hold"/>
                                        <p:tgtEl>
                                          <p:spTgt spid="1536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xEl>
                                              <p:pRg st="4" end="4"/>
                                            </p:txEl>
                                          </p:spTgt>
                                        </p:tgtEl>
                                        <p:attrNameLst>
                                          <p:attrName>style.visibility</p:attrName>
                                        </p:attrNameLst>
                                      </p:cBhvr>
                                      <p:to>
                                        <p:strVal val="visible"/>
                                      </p:to>
                                    </p:set>
                                    <p:anim calcmode="lin" valueType="num">
                                      <p:cBhvr additive="base">
                                        <p:cTn id="13" dur="500" fill="hold"/>
                                        <p:tgtEl>
                                          <p:spTgt spid="1536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6">
                                            <p:txEl>
                                              <p:pRg st="6" end="6"/>
                                            </p:txEl>
                                          </p:spTgt>
                                        </p:tgtEl>
                                        <p:attrNameLst>
                                          <p:attrName>style.visibility</p:attrName>
                                        </p:attrNameLst>
                                      </p:cBhvr>
                                      <p:to>
                                        <p:strVal val="visible"/>
                                      </p:to>
                                    </p:set>
                                    <p:anim calcmode="lin" valueType="num">
                                      <p:cBhvr additive="base">
                                        <p:cTn id="19" dur="500" fill="hold"/>
                                        <p:tgtEl>
                                          <p:spTgt spid="1536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6">
                                            <p:txEl>
                                              <p:pRg st="8" end="8"/>
                                            </p:txEl>
                                          </p:spTgt>
                                        </p:tgtEl>
                                        <p:attrNameLst>
                                          <p:attrName>style.visibility</p:attrName>
                                        </p:attrNameLst>
                                      </p:cBhvr>
                                      <p:to>
                                        <p:strVal val="visible"/>
                                      </p:to>
                                    </p:set>
                                    <p:anim calcmode="lin" valueType="num">
                                      <p:cBhvr additive="base">
                                        <p:cTn id="25" dur="500" fill="hold"/>
                                        <p:tgtEl>
                                          <p:spTgt spid="1536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6">
                                            <p:txEl>
                                              <p:pRg st="10" end="10"/>
                                            </p:txEl>
                                          </p:spTgt>
                                        </p:tgtEl>
                                        <p:attrNameLst>
                                          <p:attrName>style.visibility</p:attrName>
                                        </p:attrNameLst>
                                      </p:cBhvr>
                                      <p:to>
                                        <p:strVal val="visible"/>
                                      </p:to>
                                    </p:set>
                                    <p:anim calcmode="lin" valueType="num">
                                      <p:cBhvr additive="base">
                                        <p:cTn id="31" dur="500" fill="hold"/>
                                        <p:tgtEl>
                                          <p:spTgt spid="1536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6">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366">
                                            <p:txEl>
                                              <p:pRg st="12" end="12"/>
                                            </p:txEl>
                                          </p:spTgt>
                                        </p:tgtEl>
                                        <p:attrNameLst>
                                          <p:attrName>style.visibility</p:attrName>
                                        </p:attrNameLst>
                                      </p:cBhvr>
                                      <p:to>
                                        <p:strVal val="visible"/>
                                      </p:to>
                                    </p:set>
                                    <p:anim calcmode="lin" valueType="num">
                                      <p:cBhvr additive="base">
                                        <p:cTn id="35" dur="500" fill="hold"/>
                                        <p:tgtEl>
                                          <p:spTgt spid="15366">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email">
            <a:alphaModFix amt="40000"/>
            <a:lum/>
            <a:extLst>
              <a:ext uri="{28A0092B-C50C-407E-A947-70E740481C1C}">
                <a14:useLocalDpi xmlns:a14="http://schemas.microsoft.com/office/drawing/2010/main"/>
              </a:ext>
            </a:extLst>
          </a:blip>
          <a:srcRect/>
          <a:stretch>
            <a:fillRect t="12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p:spPr>
        <p:txBody>
          <a:bodyPr/>
          <a:lstStyle/>
          <a:p>
            <a:pPr marL="0" indent="0">
              <a:buNone/>
            </a:pPr>
            <a:r>
              <a:rPr lang="ro-RO" altLang="ro-RO" sz="3200" b="1" kern="1200" dirty="0">
                <a:solidFill>
                  <a:srgbClr val="00B0F0"/>
                </a:solidFill>
                <a:latin typeface="Arial" panose="020B0604020202020204" pitchFamily="34" charset="0"/>
                <a:ea typeface="+mj-ea"/>
                <a:cs typeface="Arial" panose="020B0604020202020204" pitchFamily="34" charset="0"/>
              </a:rPr>
              <a:t>ORIFICII DE MĂSURARE</a:t>
            </a: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a:buSzPct val="75000"/>
              <a:buFont typeface="Wingdings" panose="05000000000000000000" pitchFamily="2" charset="2"/>
              <a:buChar char="q"/>
            </a:pPr>
            <a:r>
              <a:rPr lang="ro-RO" sz="1800" b="1" dirty="0"/>
              <a:t>Orificiile de măsurare trebuie să permită prelevarea în punctele specifice de măsurare;</a:t>
            </a:r>
          </a:p>
          <a:p>
            <a:pPr>
              <a:buSzPct val="75000"/>
              <a:buFont typeface="Wingdings" panose="05000000000000000000" pitchFamily="2" charset="2"/>
              <a:buChar char="q"/>
            </a:pPr>
            <a:endParaRPr lang="ro-RO" sz="1800" b="1" dirty="0"/>
          </a:p>
          <a:p>
            <a:pPr>
              <a:buSzPct val="75000"/>
              <a:buFont typeface="Wingdings" panose="05000000000000000000" pitchFamily="2" charset="2"/>
              <a:buChar char="q"/>
            </a:pPr>
            <a:r>
              <a:rPr lang="ro-RO" sz="1800" b="1" dirty="0"/>
              <a:t>Trebuie prevăzute orificii suplimentare de măsurare în acelaşi plan sau secţiune de măsurare pentru a permite măsurarea altor mărimi (viteza fluxului, temperatura, vapori de apă, oxigen etc.);</a:t>
            </a:r>
          </a:p>
          <a:p>
            <a:pPr>
              <a:buSzPct val="75000"/>
              <a:buFont typeface="Wingdings" panose="05000000000000000000" pitchFamily="2" charset="2"/>
              <a:buChar char="q"/>
            </a:pPr>
            <a:endParaRPr lang="ro-RO" sz="1800" b="1" dirty="0"/>
          </a:p>
          <a:p>
            <a:pPr>
              <a:buSzPct val="75000"/>
              <a:buFont typeface="Wingdings" panose="05000000000000000000" pitchFamily="2" charset="2"/>
              <a:buChar char="q"/>
            </a:pPr>
            <a:r>
              <a:rPr lang="ro-RO" sz="1800" b="1" dirty="0"/>
              <a:t>Orificiile de măsurare trebuie planificate în etapa de proiectare a instalaţiilor noi sau în timpul modificării instalaţiei, întrucât modificările ulterioare ale conductei de gaz pot fi dificile şi costisitoare;</a:t>
            </a:r>
          </a:p>
          <a:p>
            <a:pPr marL="457200" indent="-457200">
              <a:buSzPct val="75000"/>
              <a:buAutoNum type="alphaLcParenR"/>
            </a:pPr>
            <a:endParaRPr lang="ro-RO" sz="1600" b="1" dirty="0"/>
          </a:p>
          <a:p>
            <a:pPr marL="457200" indent="-457200">
              <a:buSzPct val="75000"/>
              <a:buAutoNum type="alphaLcParenR"/>
            </a:pPr>
            <a:endParaRPr lang="en-GB" sz="1600" dirty="0"/>
          </a:p>
          <a:p>
            <a:pPr marL="0" indent="0">
              <a:buNone/>
            </a:pPr>
            <a:r>
              <a:rPr lang="de-DE" dirty="0"/>
              <a:t> </a:t>
            </a:r>
          </a:p>
        </p:txBody>
      </p:sp>
    </p:spTree>
    <p:extLst>
      <p:ext uri="{BB962C8B-B14F-4D97-AF65-F5344CB8AC3E}">
        <p14:creationId xmlns:p14="http://schemas.microsoft.com/office/powerpoint/2010/main" val="20326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xEl>
                                              <p:pRg st="3" end="3"/>
                                            </p:txEl>
                                          </p:spTgt>
                                        </p:tgtEl>
                                        <p:attrNameLst>
                                          <p:attrName>style.visibility</p:attrName>
                                        </p:attrNameLst>
                                      </p:cBhvr>
                                      <p:to>
                                        <p:strVal val="visible"/>
                                      </p:to>
                                    </p:set>
                                    <p:anim calcmode="lin" valueType="num">
                                      <p:cBhvr additive="base">
                                        <p:cTn id="7" dur="500" fill="hold"/>
                                        <p:tgtEl>
                                          <p:spTgt spid="1536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xEl>
                                              <p:pRg st="5" end="5"/>
                                            </p:txEl>
                                          </p:spTgt>
                                        </p:tgtEl>
                                        <p:attrNameLst>
                                          <p:attrName>style.visibility</p:attrName>
                                        </p:attrNameLst>
                                      </p:cBhvr>
                                      <p:to>
                                        <p:strVal val="visible"/>
                                      </p:to>
                                    </p:set>
                                    <p:anim calcmode="lin" valueType="num">
                                      <p:cBhvr additive="base">
                                        <p:cTn id="13" dur="500" fill="hold"/>
                                        <p:tgtEl>
                                          <p:spTgt spid="1536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6">
                                            <p:txEl>
                                              <p:pRg st="7" end="7"/>
                                            </p:txEl>
                                          </p:spTgt>
                                        </p:tgtEl>
                                        <p:attrNameLst>
                                          <p:attrName>style.visibility</p:attrName>
                                        </p:attrNameLst>
                                      </p:cBhvr>
                                      <p:to>
                                        <p:strVal val="visible"/>
                                      </p:to>
                                    </p:set>
                                    <p:anim calcmode="lin" valueType="num">
                                      <p:cBhvr additive="base">
                                        <p:cTn id="19" dur="500" fill="hold"/>
                                        <p:tgtEl>
                                          <p:spTgt spid="1536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6">
                                            <p:txEl>
                                              <p:pRg st="10" end="10"/>
                                            </p:txEl>
                                          </p:spTgt>
                                        </p:tgtEl>
                                        <p:attrNameLst>
                                          <p:attrName>style.visibility</p:attrName>
                                        </p:attrNameLst>
                                      </p:cBhvr>
                                      <p:to>
                                        <p:strVal val="visible"/>
                                      </p:to>
                                    </p:set>
                                    <p:anim calcmode="lin" valueType="num">
                                      <p:cBhvr additive="base">
                                        <p:cTn id="23" dur="500" fill="hold"/>
                                        <p:tgtEl>
                                          <p:spTgt spid="15366">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email">
            <a:alphaModFix amt="40000"/>
            <a:lum/>
            <a:extLst>
              <a:ext uri="{28A0092B-C50C-407E-A947-70E740481C1C}">
                <a14:useLocalDpi xmlns:a14="http://schemas.microsoft.com/office/drawing/2010/main"/>
              </a:ext>
            </a:extLst>
          </a:blip>
          <a:srcRect/>
          <a:stretch>
            <a:fillRect t="12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p:spPr>
        <p:txBody>
          <a:bodyPr/>
          <a:lstStyle/>
          <a:p>
            <a:pPr marL="0" indent="0">
              <a:buNone/>
            </a:pPr>
            <a:r>
              <a:rPr lang="ro-RO" altLang="ro-RO" sz="2800" b="1" kern="1200" dirty="0">
                <a:solidFill>
                  <a:srgbClr val="00B0F0"/>
                </a:solidFill>
                <a:latin typeface="Arial" panose="020B0604020202020204" pitchFamily="34" charset="0"/>
                <a:ea typeface="+mj-ea"/>
                <a:cs typeface="Arial" panose="020B0604020202020204" pitchFamily="34" charset="0"/>
              </a:rPr>
              <a:t>ZONĂ DE LUCRU ŞI PLATFORMĂ DE LUCRU</a:t>
            </a: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a:buSzPct val="75000"/>
              <a:buFont typeface="Courier New" panose="02070309020205020404" pitchFamily="49" charset="0"/>
              <a:buChar char="o"/>
            </a:pPr>
            <a:r>
              <a:rPr lang="ro-RO" sz="1800" b="1" dirty="0"/>
              <a:t>Platformele de lucru permanente şi temporare trebuie să aibă o capacitate portantă suficientă pentru a satisface obiectivul de măsurare;</a:t>
            </a:r>
          </a:p>
          <a:p>
            <a:pPr>
              <a:buSzPct val="75000"/>
              <a:buFont typeface="Courier New" panose="02070309020205020404" pitchFamily="49" charset="0"/>
              <a:buChar char="o"/>
            </a:pPr>
            <a:endParaRPr lang="ro-RO" sz="1800" b="1" dirty="0"/>
          </a:p>
          <a:p>
            <a:pPr>
              <a:buSzPct val="75000"/>
              <a:buFont typeface="Courier New" panose="02070309020205020404" pitchFamily="49" charset="0"/>
              <a:buChar char="o"/>
            </a:pPr>
            <a:r>
              <a:rPr lang="ro-RO" sz="1800" b="1" dirty="0"/>
              <a:t>Prelevarea poate presupune prezenţa pe platforma de lucru a două până la şase persoane cu echipament, cântărind între 50 şi 300 kg;</a:t>
            </a:r>
          </a:p>
          <a:p>
            <a:pPr>
              <a:buSzPct val="75000"/>
              <a:buFont typeface="Courier New" panose="02070309020205020404" pitchFamily="49" charset="0"/>
              <a:buChar char="o"/>
            </a:pPr>
            <a:endParaRPr lang="ro-RO" sz="1800" b="1" dirty="0"/>
          </a:p>
          <a:p>
            <a:pPr>
              <a:buSzPct val="75000"/>
              <a:buFont typeface="Courier New" panose="02070309020205020404" pitchFamily="49" charset="0"/>
              <a:buChar char="o"/>
            </a:pPr>
            <a:r>
              <a:rPr lang="ro-RO" sz="1800" b="1" dirty="0"/>
              <a:t>Platformele de lucru temporare trebuie să fie fixate sau susţinute de o structură permanentă pentru a preveni căderea sau răsturnarea; trebuie să fie verificate înainte de folosire în conformitate cu reglementările naţionale de protecţie a muncii;</a:t>
            </a:r>
          </a:p>
          <a:p>
            <a:pPr marL="457200" indent="-457200">
              <a:buSzPct val="75000"/>
              <a:buAutoNum type="alphaLcParenR"/>
            </a:pPr>
            <a:endParaRPr lang="ro-RO" sz="1600" b="1" dirty="0"/>
          </a:p>
          <a:p>
            <a:pPr marL="457200" indent="-457200">
              <a:buSzPct val="75000"/>
              <a:buAutoNum type="alphaLcParenR"/>
            </a:pPr>
            <a:endParaRPr lang="en-GB" sz="1600" dirty="0"/>
          </a:p>
          <a:p>
            <a:pPr marL="0" indent="0">
              <a:buNone/>
            </a:pPr>
            <a:r>
              <a:rPr lang="de-DE" dirty="0"/>
              <a:t> </a:t>
            </a:r>
          </a:p>
        </p:txBody>
      </p:sp>
    </p:spTree>
    <p:extLst>
      <p:ext uri="{BB962C8B-B14F-4D97-AF65-F5344CB8AC3E}">
        <p14:creationId xmlns:p14="http://schemas.microsoft.com/office/powerpoint/2010/main" val="2654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xEl>
                                              <p:pRg st="3" end="3"/>
                                            </p:txEl>
                                          </p:spTgt>
                                        </p:tgtEl>
                                        <p:attrNameLst>
                                          <p:attrName>style.visibility</p:attrName>
                                        </p:attrNameLst>
                                      </p:cBhvr>
                                      <p:to>
                                        <p:strVal val="visible"/>
                                      </p:to>
                                    </p:set>
                                    <p:anim calcmode="lin" valueType="num">
                                      <p:cBhvr additive="base">
                                        <p:cTn id="7" dur="500" fill="hold"/>
                                        <p:tgtEl>
                                          <p:spTgt spid="1536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xEl>
                                              <p:pRg st="5" end="5"/>
                                            </p:txEl>
                                          </p:spTgt>
                                        </p:tgtEl>
                                        <p:attrNameLst>
                                          <p:attrName>style.visibility</p:attrName>
                                        </p:attrNameLst>
                                      </p:cBhvr>
                                      <p:to>
                                        <p:strVal val="visible"/>
                                      </p:to>
                                    </p:set>
                                    <p:anim calcmode="lin" valueType="num">
                                      <p:cBhvr additive="base">
                                        <p:cTn id="13" dur="500" fill="hold"/>
                                        <p:tgtEl>
                                          <p:spTgt spid="1536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6">
                                            <p:txEl>
                                              <p:pRg st="7" end="7"/>
                                            </p:txEl>
                                          </p:spTgt>
                                        </p:tgtEl>
                                        <p:attrNameLst>
                                          <p:attrName>style.visibility</p:attrName>
                                        </p:attrNameLst>
                                      </p:cBhvr>
                                      <p:to>
                                        <p:strVal val="visible"/>
                                      </p:to>
                                    </p:set>
                                    <p:anim calcmode="lin" valueType="num">
                                      <p:cBhvr additive="base">
                                        <p:cTn id="19" dur="500" fill="hold"/>
                                        <p:tgtEl>
                                          <p:spTgt spid="1536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6">
                                            <p:txEl>
                                              <p:pRg st="10" end="10"/>
                                            </p:txEl>
                                          </p:spTgt>
                                        </p:tgtEl>
                                        <p:attrNameLst>
                                          <p:attrName>style.visibility</p:attrName>
                                        </p:attrNameLst>
                                      </p:cBhvr>
                                      <p:to>
                                        <p:strVal val="visible"/>
                                      </p:to>
                                    </p:set>
                                    <p:anim calcmode="lin" valueType="num">
                                      <p:cBhvr additive="base">
                                        <p:cTn id="23" dur="500" fill="hold"/>
                                        <p:tgtEl>
                                          <p:spTgt spid="15366">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email">
            <a:alphaModFix amt="30000"/>
            <a:lum/>
            <a:extLst>
              <a:ext uri="{28A0092B-C50C-407E-A947-70E740481C1C}">
                <a14:useLocalDpi xmlns:a14="http://schemas.microsoft.com/office/drawing/2010/main"/>
              </a:ext>
            </a:extLst>
          </a:blip>
          <a:srcRect/>
          <a:stretch>
            <a:fillRect t="11000"/>
          </a:stretch>
        </a:blipFill>
        <a:effectLst/>
      </p:bgPr>
    </p:bg>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1196752"/>
            <a:ext cx="8534400" cy="5204048"/>
          </a:xfrm>
          <a:noFill/>
        </p:spPr>
        <p:txBody>
          <a:bodyPr/>
          <a:lstStyle/>
          <a:p>
            <a:pPr marL="0" indent="0">
              <a:buNone/>
            </a:pPr>
            <a:r>
              <a:rPr lang="ro-RO" altLang="ro-RO" sz="2800" b="1" kern="1200" dirty="0">
                <a:solidFill>
                  <a:srgbClr val="00B0F0"/>
                </a:solidFill>
                <a:latin typeface="Arial" panose="020B0604020202020204" pitchFamily="34" charset="0"/>
                <a:ea typeface="+mj-ea"/>
                <a:cs typeface="Arial" panose="020B0604020202020204" pitchFamily="34" charset="0"/>
              </a:rPr>
              <a:t>LOC DE MĂSURARE</a:t>
            </a: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a:buSzPct val="75000"/>
              <a:buFont typeface="Courier New" panose="02070309020205020404" pitchFamily="49" charset="0"/>
              <a:buChar char="o"/>
            </a:pPr>
            <a:r>
              <a:rPr lang="ro-RO" sz="1800" b="1" dirty="0"/>
              <a:t>În locurile de măsurare trebuie instalate conexiuni electrice de mărime şi protecţie adecvată în conformitate cu cerinţele naţionale;</a:t>
            </a:r>
          </a:p>
          <a:p>
            <a:pPr>
              <a:buSzPct val="75000"/>
              <a:buFont typeface="Courier New" panose="02070309020205020404" pitchFamily="49" charset="0"/>
              <a:buChar char="o"/>
            </a:pPr>
            <a:endParaRPr lang="ro-RO" sz="1800" b="1" dirty="0"/>
          </a:p>
          <a:p>
            <a:pPr>
              <a:buSzPct val="75000"/>
              <a:buFont typeface="Courier New" panose="02070309020205020404" pitchFamily="49" charset="0"/>
              <a:buChar char="o"/>
            </a:pPr>
            <a:r>
              <a:rPr lang="ro-RO" sz="1800" b="1" dirty="0"/>
              <a:t>Trebuie asigurat un acces uşor şi sigur la locul de măsurare;</a:t>
            </a:r>
          </a:p>
          <a:p>
            <a:pPr>
              <a:buSzPct val="75000"/>
              <a:buFont typeface="Courier New" panose="02070309020205020404" pitchFamily="49" charset="0"/>
              <a:buChar char="o"/>
            </a:pPr>
            <a:endParaRPr lang="ro-RO" sz="1800" b="1" dirty="0"/>
          </a:p>
          <a:p>
            <a:pPr>
              <a:buSzPct val="75000"/>
              <a:buFont typeface="Courier New" panose="02070309020205020404" pitchFamily="49" charset="0"/>
              <a:buChar char="o"/>
            </a:pPr>
            <a:r>
              <a:rPr lang="ro-RO" sz="1800" b="1" dirty="0"/>
              <a:t>Trebuie asigurate mijloace de transport, de exemplu instalaţii de ridicat sau lifturi pentru transportul instrumentelor de măsurare în cazul locurilor de măsurare care nu sunt la nivelul solului;</a:t>
            </a:r>
          </a:p>
          <a:p>
            <a:pPr>
              <a:buSzPct val="75000"/>
              <a:buFont typeface="Courier New" panose="02070309020205020404" pitchFamily="49" charset="0"/>
              <a:buChar char="o"/>
            </a:pPr>
            <a:endParaRPr lang="ro-RO" sz="1800" b="1" dirty="0"/>
          </a:p>
          <a:p>
            <a:pPr>
              <a:buSzPct val="75000"/>
              <a:buFont typeface="Courier New" panose="02070309020205020404" pitchFamily="49" charset="0"/>
              <a:buChar char="o"/>
            </a:pPr>
            <a:r>
              <a:rPr lang="ro-RO" sz="1800" b="1" dirty="0"/>
              <a:t>Evitarea oricărui pericol prin măsuri tehnice şi/sau procedurale;</a:t>
            </a:r>
          </a:p>
          <a:p>
            <a:pPr marL="457200" indent="-457200">
              <a:buSzPct val="75000"/>
              <a:buAutoNum type="alphaLcParenR"/>
            </a:pPr>
            <a:endParaRPr lang="ro-RO" sz="1600" b="1" dirty="0"/>
          </a:p>
          <a:p>
            <a:pPr marL="457200" indent="-457200">
              <a:buSzPct val="75000"/>
              <a:buAutoNum type="alphaLcParenR"/>
            </a:pPr>
            <a:endParaRPr lang="en-GB" sz="1600" dirty="0"/>
          </a:p>
          <a:p>
            <a:pPr marL="0" indent="0">
              <a:buNone/>
            </a:pPr>
            <a:r>
              <a:rPr lang="de-DE" dirty="0"/>
              <a:t> </a:t>
            </a:r>
          </a:p>
        </p:txBody>
      </p:sp>
    </p:spTree>
    <p:extLst>
      <p:ext uri="{BB962C8B-B14F-4D97-AF65-F5344CB8AC3E}">
        <p14:creationId xmlns:p14="http://schemas.microsoft.com/office/powerpoint/2010/main" val="94885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6">
                                            <p:txEl>
                                              <p:pRg st="3" end="3"/>
                                            </p:txEl>
                                          </p:spTgt>
                                        </p:tgtEl>
                                        <p:attrNameLst>
                                          <p:attrName>style.visibility</p:attrName>
                                        </p:attrNameLst>
                                      </p:cBhvr>
                                      <p:to>
                                        <p:strVal val="visible"/>
                                      </p:to>
                                    </p:set>
                                    <p:anim calcmode="lin" valueType="num">
                                      <p:cBhvr additive="base">
                                        <p:cTn id="7" dur="500" fill="hold"/>
                                        <p:tgtEl>
                                          <p:spTgt spid="1536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xEl>
                                              <p:pRg st="5" end="5"/>
                                            </p:txEl>
                                          </p:spTgt>
                                        </p:tgtEl>
                                        <p:attrNameLst>
                                          <p:attrName>style.visibility</p:attrName>
                                        </p:attrNameLst>
                                      </p:cBhvr>
                                      <p:to>
                                        <p:strVal val="visible"/>
                                      </p:to>
                                    </p:set>
                                    <p:anim calcmode="lin" valueType="num">
                                      <p:cBhvr additive="base">
                                        <p:cTn id="13" dur="500" fill="hold"/>
                                        <p:tgtEl>
                                          <p:spTgt spid="1536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6">
                                            <p:txEl>
                                              <p:pRg st="7" end="7"/>
                                            </p:txEl>
                                          </p:spTgt>
                                        </p:tgtEl>
                                        <p:attrNameLst>
                                          <p:attrName>style.visibility</p:attrName>
                                        </p:attrNameLst>
                                      </p:cBhvr>
                                      <p:to>
                                        <p:strVal val="visible"/>
                                      </p:to>
                                    </p:set>
                                    <p:anim calcmode="lin" valueType="num">
                                      <p:cBhvr additive="base">
                                        <p:cTn id="19" dur="500" fill="hold"/>
                                        <p:tgtEl>
                                          <p:spTgt spid="15366">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6">
                                            <p:txEl>
                                              <p:pRg st="9" end="9"/>
                                            </p:txEl>
                                          </p:spTgt>
                                        </p:tgtEl>
                                        <p:attrNameLst>
                                          <p:attrName>style.visibility</p:attrName>
                                        </p:attrNameLst>
                                      </p:cBhvr>
                                      <p:to>
                                        <p:strVal val="visible"/>
                                      </p:to>
                                    </p:set>
                                    <p:anim calcmode="lin" valueType="num">
                                      <p:cBhvr additive="base">
                                        <p:cTn id="25" dur="500" fill="hold"/>
                                        <p:tgtEl>
                                          <p:spTgt spid="15366">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908720"/>
            <a:ext cx="8534400" cy="5492080"/>
          </a:xfrm>
          <a:noFill/>
        </p:spPr>
        <p:txBody>
          <a:bodyPr/>
          <a:lstStyle/>
          <a:p>
            <a:pPr marL="0" indent="0">
              <a:buNone/>
            </a:pPr>
            <a:r>
              <a:rPr lang="ro-RO" altLang="ro-RO" sz="2800" b="1" kern="1200" dirty="0">
                <a:solidFill>
                  <a:srgbClr val="00B0F0"/>
                </a:solidFill>
                <a:latin typeface="Arial" panose="020B0604020202020204" pitchFamily="34" charset="0"/>
                <a:ea typeface="+mj-ea"/>
                <a:cs typeface="Arial" panose="020B0604020202020204" pitchFamily="34" charset="0"/>
              </a:rPr>
              <a:t>SECŢIUNI DE MĂSURARE ŞI PLATFORME DE LUCRU</a:t>
            </a: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marL="0" indent="0">
              <a:buSzPct val="75000"/>
              <a:buNone/>
            </a:pPr>
            <a:endParaRPr lang="ro-RO" sz="1600" b="1" dirty="0"/>
          </a:p>
          <a:p>
            <a:pPr marL="457200" indent="-457200">
              <a:buSzPct val="75000"/>
              <a:buAutoNum type="alphaLcParenR"/>
            </a:pPr>
            <a:endParaRPr lang="en-GB" sz="1600" dirty="0"/>
          </a:p>
          <a:p>
            <a:pPr marL="0" indent="0">
              <a:buNone/>
            </a:pPr>
            <a:r>
              <a:rPr lang="de-DE" dirty="0"/>
              <a:t> </a:t>
            </a:r>
          </a:p>
        </p:txBody>
      </p:sp>
      <p:pic>
        <p:nvPicPr>
          <p:cNvPr id="2" name="Picture 1"/>
          <p:cNvPicPr>
            <a:picLocks noChangeAspect="1"/>
          </p:cNvPicPr>
          <p:nvPr/>
        </p:nvPicPr>
        <p:blipFill>
          <a:blip r:embed="rId2"/>
          <a:stretch>
            <a:fillRect/>
          </a:stretch>
        </p:blipFill>
        <p:spPr>
          <a:xfrm>
            <a:off x="304800" y="1772816"/>
            <a:ext cx="4210050" cy="4400550"/>
          </a:xfrm>
          <a:prstGeom prst="rect">
            <a:avLst/>
          </a:prstGeom>
        </p:spPr>
      </p:pic>
      <p:pic>
        <p:nvPicPr>
          <p:cNvPr id="3" name="Picture 2"/>
          <p:cNvPicPr>
            <a:picLocks noChangeAspect="1"/>
          </p:cNvPicPr>
          <p:nvPr/>
        </p:nvPicPr>
        <p:blipFill>
          <a:blip r:embed="rId3"/>
          <a:stretch>
            <a:fillRect/>
          </a:stretch>
        </p:blipFill>
        <p:spPr>
          <a:xfrm>
            <a:off x="4601886" y="1362075"/>
            <a:ext cx="3771900" cy="5038725"/>
          </a:xfrm>
          <a:prstGeom prst="rect">
            <a:avLst/>
          </a:prstGeom>
        </p:spPr>
      </p:pic>
    </p:spTree>
    <p:extLst>
      <p:ext uri="{BB962C8B-B14F-4D97-AF65-F5344CB8AC3E}">
        <p14:creationId xmlns:p14="http://schemas.microsoft.com/office/powerpoint/2010/main" val="212433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908720"/>
            <a:ext cx="8534400" cy="5492080"/>
          </a:xfrm>
          <a:noFill/>
        </p:spPr>
        <p:txBody>
          <a:bodyPr/>
          <a:lstStyle/>
          <a:p>
            <a:pPr marL="0" indent="0">
              <a:buNone/>
            </a:pPr>
            <a:r>
              <a:rPr lang="ro-RO" altLang="ro-RO" sz="2800" b="1" kern="1200" dirty="0">
                <a:solidFill>
                  <a:srgbClr val="00B0F0"/>
                </a:solidFill>
                <a:latin typeface="Arial" panose="020B0604020202020204" pitchFamily="34" charset="0"/>
                <a:ea typeface="+mj-ea"/>
                <a:cs typeface="Arial" panose="020B0604020202020204" pitchFamily="34" charset="0"/>
              </a:rPr>
              <a:t>SECŢIUNI DE MĂSURARE ŞI PLATFORME DE LUCRU</a:t>
            </a:r>
            <a:r>
              <a:rPr lang="en-US" altLang="ro-RO" sz="2800" b="1" kern="1200" dirty="0">
                <a:solidFill>
                  <a:srgbClr val="00B0F0"/>
                </a:solidFill>
                <a:latin typeface="Arial" panose="020B0604020202020204" pitchFamily="34" charset="0"/>
                <a:ea typeface="+mj-ea"/>
                <a:cs typeface="Arial" panose="020B0604020202020204" pitchFamily="34" charset="0"/>
              </a:rPr>
              <a:t> – </a:t>
            </a:r>
            <a:r>
              <a:rPr lang="ro-RO" altLang="ro-RO" sz="2800" b="1" i="1" kern="1200" dirty="0">
                <a:solidFill>
                  <a:srgbClr val="00B0F0"/>
                </a:solidFill>
                <a:latin typeface="Arial" panose="020B0604020202020204" pitchFamily="34" charset="0"/>
                <a:ea typeface="+mj-ea"/>
                <a:cs typeface="Arial" panose="020B0604020202020204" pitchFamily="34" charset="0"/>
              </a:rPr>
              <a:t>AȘA NU</a:t>
            </a: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marL="0" indent="0">
              <a:buSzPct val="75000"/>
              <a:buNone/>
            </a:pPr>
            <a:endParaRPr lang="ro-RO" sz="1600" b="1" dirty="0"/>
          </a:p>
          <a:p>
            <a:pPr marL="457200" indent="-457200">
              <a:buSzPct val="75000"/>
              <a:buAutoNum type="alphaLcParenR"/>
            </a:pPr>
            <a:endParaRPr lang="en-GB" sz="1600" dirty="0"/>
          </a:p>
          <a:p>
            <a:pPr marL="0" indent="0">
              <a:buNone/>
            </a:pPr>
            <a:r>
              <a:rPr lang="de-DE" dirty="0"/>
              <a:t> </a:t>
            </a:r>
          </a:p>
        </p:txBody>
      </p:sp>
      <p:pic>
        <p:nvPicPr>
          <p:cNvPr id="4" name="Picture 3">
            <a:extLst>
              <a:ext uri="{FF2B5EF4-FFF2-40B4-BE49-F238E27FC236}">
                <a16:creationId xmlns:a16="http://schemas.microsoft.com/office/drawing/2014/main" id="{22B43CAF-465D-48B2-92E3-B6A8FA42C6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38194"/>
            <a:ext cx="5084544" cy="4495403"/>
          </a:xfrm>
          <a:prstGeom prst="rect">
            <a:avLst/>
          </a:prstGeom>
        </p:spPr>
      </p:pic>
      <p:pic>
        <p:nvPicPr>
          <p:cNvPr id="5" name="Picture 4">
            <a:extLst>
              <a:ext uri="{FF2B5EF4-FFF2-40B4-BE49-F238E27FC236}">
                <a16:creationId xmlns:a16="http://schemas.microsoft.com/office/drawing/2014/main" id="{2A7D1336-9C1B-43DE-A3C3-5872E20EF21A}"/>
              </a:ext>
            </a:extLst>
          </p:cNvPr>
          <p:cNvPicPr>
            <a:picLocks noChangeAspect="1"/>
          </p:cNvPicPr>
          <p:nvPr/>
        </p:nvPicPr>
        <p:blipFill>
          <a:blip r:embed="rId3"/>
          <a:stretch>
            <a:fillRect/>
          </a:stretch>
        </p:blipFill>
        <p:spPr>
          <a:xfrm>
            <a:off x="4963174" y="1938194"/>
            <a:ext cx="4180826" cy="4495403"/>
          </a:xfrm>
          <a:prstGeom prst="rect">
            <a:avLst/>
          </a:prstGeom>
        </p:spPr>
      </p:pic>
    </p:spTree>
    <p:extLst>
      <p:ext uri="{BB962C8B-B14F-4D97-AF65-F5344CB8AC3E}">
        <p14:creationId xmlns:p14="http://schemas.microsoft.com/office/powerpoint/2010/main" val="67578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6" name="Rectangle 6"/>
          <p:cNvSpPr>
            <a:spLocks noGrp="1" noChangeArrowheads="1"/>
          </p:cNvSpPr>
          <p:nvPr>
            <p:ph type="body" idx="1"/>
          </p:nvPr>
        </p:nvSpPr>
        <p:spPr>
          <a:xfrm>
            <a:off x="304800" y="908720"/>
            <a:ext cx="8534400" cy="5492080"/>
          </a:xfrm>
          <a:noFill/>
        </p:spPr>
        <p:txBody>
          <a:bodyPr/>
          <a:lstStyle/>
          <a:p>
            <a:pPr marL="0" indent="0">
              <a:buNone/>
            </a:pPr>
            <a:r>
              <a:rPr lang="ro-RO" altLang="ro-RO" sz="2800" b="1" kern="1200" dirty="0">
                <a:solidFill>
                  <a:srgbClr val="00B0F0"/>
                </a:solidFill>
                <a:latin typeface="Arial" panose="020B0604020202020204" pitchFamily="34" charset="0"/>
                <a:ea typeface="+mj-ea"/>
                <a:cs typeface="Arial" panose="020B0604020202020204" pitchFamily="34" charset="0"/>
              </a:rPr>
              <a:t>SECŢIUNI DE MĂSURARE ŞI PLATFORME DE LUCRU</a:t>
            </a:r>
            <a:r>
              <a:rPr lang="en-US" altLang="ro-RO" sz="2800" b="1" kern="1200" dirty="0">
                <a:solidFill>
                  <a:srgbClr val="00B0F0"/>
                </a:solidFill>
                <a:latin typeface="Arial" panose="020B0604020202020204" pitchFamily="34" charset="0"/>
                <a:ea typeface="+mj-ea"/>
                <a:cs typeface="Arial" panose="020B0604020202020204" pitchFamily="34" charset="0"/>
              </a:rPr>
              <a:t> – </a:t>
            </a:r>
            <a:r>
              <a:rPr lang="ro-RO" altLang="ro-RO" sz="2800" b="1" i="1" kern="1200" dirty="0">
                <a:solidFill>
                  <a:srgbClr val="00B0F0"/>
                </a:solidFill>
                <a:latin typeface="Arial" panose="020B0604020202020204" pitchFamily="34" charset="0"/>
                <a:ea typeface="+mj-ea"/>
                <a:cs typeface="Arial" panose="020B0604020202020204" pitchFamily="34" charset="0"/>
              </a:rPr>
              <a:t>AȘA DA!</a:t>
            </a: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marL="0" indent="0">
              <a:buNone/>
            </a:pPr>
            <a:endParaRPr lang="ro-RO" altLang="ro-RO" sz="1000" b="1" kern="1200" dirty="0">
              <a:solidFill>
                <a:srgbClr val="00B0F0"/>
              </a:solidFill>
              <a:latin typeface="Arial" panose="020B0604020202020204" pitchFamily="34" charset="0"/>
              <a:ea typeface="+mj-ea"/>
              <a:cs typeface="Arial" panose="020B0604020202020204" pitchFamily="34" charset="0"/>
            </a:endParaRPr>
          </a:p>
          <a:p>
            <a:pPr marL="0" indent="0">
              <a:buSzPct val="75000"/>
              <a:buNone/>
            </a:pPr>
            <a:endParaRPr lang="ro-RO" sz="1600" b="1" dirty="0"/>
          </a:p>
          <a:p>
            <a:pPr marL="457200" indent="-457200">
              <a:buSzPct val="75000"/>
              <a:buAutoNum type="alphaLcParenR"/>
            </a:pPr>
            <a:endParaRPr lang="en-GB" sz="1600" dirty="0"/>
          </a:p>
          <a:p>
            <a:pPr marL="0" indent="0">
              <a:buNone/>
            </a:pPr>
            <a:r>
              <a:rPr lang="de-DE" dirty="0"/>
              <a:t> </a:t>
            </a:r>
          </a:p>
        </p:txBody>
      </p:sp>
      <p:pic>
        <p:nvPicPr>
          <p:cNvPr id="2" name="Picture 1">
            <a:extLst>
              <a:ext uri="{FF2B5EF4-FFF2-40B4-BE49-F238E27FC236}">
                <a16:creationId xmlns:a16="http://schemas.microsoft.com/office/drawing/2014/main" id="{2E960123-BF6A-4C88-9FD3-6AE427D4E5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44824"/>
            <a:ext cx="5733999" cy="4654220"/>
          </a:xfrm>
          <a:prstGeom prst="rect">
            <a:avLst/>
          </a:prstGeom>
        </p:spPr>
      </p:pic>
      <p:pic>
        <p:nvPicPr>
          <p:cNvPr id="3" name="Picture 2">
            <a:extLst>
              <a:ext uri="{FF2B5EF4-FFF2-40B4-BE49-F238E27FC236}">
                <a16:creationId xmlns:a16="http://schemas.microsoft.com/office/drawing/2014/main" id="{7699EF76-30F9-45D1-A9FD-D4EE3D8D54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0592" y="1844824"/>
            <a:ext cx="3853408" cy="4654220"/>
          </a:xfrm>
          <a:prstGeom prst="rect">
            <a:avLst/>
          </a:prstGeom>
        </p:spPr>
      </p:pic>
    </p:spTree>
    <p:extLst>
      <p:ext uri="{BB962C8B-B14F-4D97-AF65-F5344CB8AC3E}">
        <p14:creationId xmlns:p14="http://schemas.microsoft.com/office/powerpoint/2010/main" val="297231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ESSLING_Master_blau">
  <a:themeElements>
    <a:clrScheme name="WESSLING_Master_blau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WESSLING_Master_blau">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680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680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WESSLING_Master_blau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X:\PowerPoint Präsentationen\WESSLING_Master_blau.pot</Template>
  <TotalTime>980</TotalTime>
  <Words>1446</Words>
  <Application>Microsoft Office PowerPoint</Application>
  <PresentationFormat>On-screen Show (4:3)</PresentationFormat>
  <Paragraphs>232</Paragraphs>
  <Slides>26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ＭＳ Ｐゴシック</vt:lpstr>
      <vt:lpstr>Arial</vt:lpstr>
      <vt:lpstr>Calibri</vt:lpstr>
      <vt:lpstr>Candara</vt:lpstr>
      <vt:lpstr>Courier New</vt:lpstr>
      <vt:lpstr>Verdana</vt:lpstr>
      <vt:lpstr>Wingdings</vt:lpstr>
      <vt:lpstr>ヒラギノ角ゴ Pro W3</vt:lpstr>
      <vt:lpstr>WESSLING_Master_blau</vt:lpstr>
      <vt:lpstr>ing. IOan POP  Director Divizie  Protecţia Mediului  WESSLING România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XenApp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Titelseite</dc:title>
  <dc:creator>Office</dc:creator>
  <cp:lastModifiedBy>dgs</cp:lastModifiedBy>
  <cp:revision>92</cp:revision>
  <dcterms:created xsi:type="dcterms:W3CDTF">2009-12-02T13:49:42Z</dcterms:created>
  <dcterms:modified xsi:type="dcterms:W3CDTF">2017-11-03T18:55:56Z</dcterms:modified>
</cp:coreProperties>
</file>